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58" r:id="rId3"/>
    <p:sldId id="260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4" r:id="rId14"/>
    <p:sldId id="269" r:id="rId15"/>
    <p:sldId id="284" r:id="rId16"/>
    <p:sldId id="270" r:id="rId17"/>
    <p:sldId id="271" r:id="rId18"/>
    <p:sldId id="272" r:id="rId19"/>
    <p:sldId id="273" r:id="rId20"/>
    <p:sldId id="281" r:id="rId21"/>
    <p:sldId id="275" r:id="rId22"/>
    <p:sldId id="276" r:id="rId23"/>
    <p:sldId id="277" r:id="rId24"/>
    <p:sldId id="278" r:id="rId25"/>
    <p:sldId id="279" r:id="rId26"/>
    <p:sldId id="290" r:id="rId27"/>
    <p:sldId id="282" r:id="rId28"/>
    <p:sldId id="283" r:id="rId29"/>
    <p:sldId id="285" r:id="rId30"/>
    <p:sldId id="286" r:id="rId31"/>
    <p:sldId id="287" r:id="rId32"/>
    <p:sldId id="288" r:id="rId33"/>
    <p:sldId id="280" r:id="rId34"/>
    <p:sldId id="289" r:id="rId35"/>
    <p:sldId id="291" r:id="rId3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240A6238-BA22-42C5-AB9B-1A973AB46A39}">
          <p14:sldIdLst>
            <p14:sldId id="257"/>
            <p14:sldId id="258"/>
            <p14:sldId id="260"/>
            <p14:sldId id="261"/>
            <p14:sldId id="259"/>
            <p14:sldId id="262"/>
            <p14:sldId id="263"/>
          </p14:sldIdLst>
        </p14:section>
        <p14:section name="TicTacToe" id="{F4AE2E60-8C61-4085-952A-8055C6D01F03}">
          <p14:sldIdLst>
            <p14:sldId id="264"/>
            <p14:sldId id="265"/>
            <p14:sldId id="266"/>
            <p14:sldId id="267"/>
            <p14:sldId id="268"/>
          </p14:sldIdLst>
        </p14:section>
        <p14:section name="Reflexion" id="{17BBB3B9-C078-48ED-ACB9-9F2D6EC113D6}">
          <p14:sldIdLst>
            <p14:sldId id="274"/>
          </p14:sldIdLst>
        </p14:section>
        <p14:section name="JSON &amp; WebApis" id="{93E843FF-D604-432E-92F6-18DF626935C8}">
          <p14:sldIdLst>
            <p14:sldId id="269"/>
            <p14:sldId id="284"/>
            <p14:sldId id="270"/>
            <p14:sldId id="271"/>
            <p14:sldId id="272"/>
            <p14:sldId id="273"/>
            <p14:sldId id="281"/>
          </p14:sldIdLst>
        </p14:section>
        <p14:section name="JS auf dem Server" id="{46A70AF4-7419-4473-9710-66BF1BAF2A4F}">
          <p14:sldIdLst>
            <p14:sldId id="275"/>
            <p14:sldId id="276"/>
            <p14:sldId id="277"/>
            <p14:sldId id="278"/>
            <p14:sldId id="279"/>
            <p14:sldId id="290"/>
            <p14:sldId id="282"/>
            <p14:sldId id="283"/>
          </p14:sldIdLst>
        </p14:section>
        <p14:section name="Working WebApp" id="{DC19EBC9-9555-435A-AF32-DCDC539F38E1}">
          <p14:sldIdLst>
            <p14:sldId id="285"/>
            <p14:sldId id="286"/>
            <p14:sldId id="287"/>
            <p14:sldId id="288"/>
            <p14:sldId id="280"/>
            <p14:sldId id="289"/>
            <p14:sldId id="29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7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5CDC0B-E9FB-FEB2-23FA-6EC230557426}" v="154" dt="2024-09-10T12:32:14.417"/>
    <p1510:client id="{D906956B-3CA0-5147-9BE6-D709A7B8EFE3}" v="164" dt="2024-09-11T11:23:18.0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30" autoAdjust="0"/>
    <p:restoredTop sz="76197"/>
  </p:normalViewPr>
  <p:slideViewPr>
    <p:cSldViewPr snapToGrid="0">
      <p:cViewPr varScale="1">
        <p:scale>
          <a:sx n="92" d="100"/>
          <a:sy n="92" d="100"/>
        </p:scale>
        <p:origin x="10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EC192-61F8-47FF-A0AC-6B33C28BC9D7}" type="datetimeFigureOut">
              <a:t>19.09.2024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CA095-0CC6-4912-A75D-0759300782BD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1135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Während</a:t>
            </a:r>
            <a:r>
              <a:rPr lang="en-US" dirty="0">
                <a:cs typeface="Calibri"/>
              </a:rPr>
              <a:t> Download: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de-DE"/>
              <a:t>Demo mein Blog</a:t>
            </a:r>
            <a:endParaRPr lang="en-US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de-DE" dirty="0"/>
              <a:t>Demo mein HTML</a:t>
            </a:r>
            <a:endParaRPr lang="en-US" dirty="0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de-DE" dirty="0" err="1"/>
              <a:t>Dev</a:t>
            </a:r>
            <a:r>
              <a:rPr lang="de-DE" dirty="0"/>
              <a:t>-Tools öffnen</a:t>
            </a:r>
            <a:endParaRPr lang="en-US" dirty="0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de-DE" dirty="0"/>
              <a:t>Element in der Sidebar finden</a:t>
            </a:r>
            <a:endParaRPr lang="en-US" dirty="0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de-DE" dirty="0"/>
              <a:t>Text ändern ("Hitzefrei")</a:t>
            </a:r>
            <a:endParaRPr lang="en-US" dirty="0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de-DE" dirty="0"/>
              <a:t>CSS ein- und ausschalten</a:t>
            </a:r>
            <a:endParaRPr lang="en-US" dirty="0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de-DE" dirty="0"/>
              <a:t>Neu laden</a:t>
            </a:r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CA095-0CC6-4912-A75D-0759300782BD}" type="slidenum"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7995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ea typeface="Calibri"/>
                <a:cs typeface="Calibri"/>
              </a:rPr>
              <a:t>Effekt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im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Beispiel</a:t>
            </a:r>
            <a:r>
              <a:rPr lang="en-US" dirty="0">
                <a:ea typeface="Calibri"/>
                <a:cs typeface="Calibri"/>
              </a:rPr>
              <a:t> (</a:t>
            </a:r>
            <a:r>
              <a:rPr lang="en-US" dirty="0" err="1">
                <a:ea typeface="Calibri"/>
                <a:cs typeface="Calibri"/>
              </a:rPr>
              <a:t>DevTools</a:t>
            </a:r>
            <a:r>
              <a:rPr lang="en-US" dirty="0">
                <a:ea typeface="Calibri"/>
                <a:cs typeface="Calibri"/>
              </a:rPr>
              <a:t>) </a:t>
            </a:r>
            <a:r>
              <a:rPr lang="en-US" dirty="0" err="1">
                <a:ea typeface="Calibri"/>
                <a:cs typeface="Calibri"/>
              </a:rPr>
              <a:t>zeigen</a:t>
            </a:r>
            <a:r>
              <a:rPr lang="en-US" dirty="0">
                <a:ea typeface="Calibri"/>
                <a:cs typeface="Calibri"/>
              </a:rPr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CA095-0CC6-4912-A75D-0759300782BD}" type="slidenum">
              <a:rPr lang="de-DE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2439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Demo in </a:t>
            </a:r>
            <a:r>
              <a:rPr lang="en-US" dirty="0" err="1">
                <a:ea typeface="Calibri"/>
                <a:cs typeface="Calibri"/>
              </a:rPr>
              <a:t>DevTools</a:t>
            </a:r>
          </a:p>
          <a:p>
            <a:r>
              <a:rPr lang="en-US" dirty="0">
                <a:ea typeface="Calibri"/>
                <a:cs typeface="Calibri"/>
              </a:rPr>
              <a:t>Also show data-state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CA095-0CC6-4912-A75D-0759300782BD}" type="slidenum">
              <a:rPr lang="de-DE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1259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Zwei </a:t>
            </a:r>
            <a:r>
              <a:rPr lang="en-US" dirty="0" err="1">
                <a:ea typeface="Calibri"/>
                <a:cs typeface="Calibri"/>
              </a:rPr>
              <a:t>kleinere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Blöcke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heute</a:t>
            </a:r>
            <a:r>
              <a:rPr lang="en-US" dirty="0">
                <a:ea typeface="Calibri"/>
                <a:cs typeface="Calibri"/>
              </a:rPr>
              <a:t>:</a:t>
            </a:r>
          </a:p>
          <a:p>
            <a:pPr marL="171450" indent="-1714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JSON </a:t>
            </a:r>
            <a:r>
              <a:rPr lang="en-US" dirty="0" err="1">
                <a:ea typeface="Calibri"/>
                <a:cs typeface="Calibri"/>
              </a:rPr>
              <a:t>konsumieren</a:t>
            </a:r>
            <a:r>
              <a:rPr lang="en-US" dirty="0">
                <a:ea typeface="Calibri"/>
                <a:cs typeface="Calibri"/>
              </a:rPr>
              <a:t>, am </a:t>
            </a:r>
            <a:r>
              <a:rPr lang="en-US" dirty="0" err="1">
                <a:ea typeface="Calibri"/>
                <a:cs typeface="Calibri"/>
              </a:rPr>
              <a:t>Beispiel</a:t>
            </a:r>
            <a:r>
              <a:rPr lang="en-US" dirty="0">
                <a:ea typeface="Calibri"/>
                <a:cs typeface="Calibri"/>
              </a:rPr>
              <a:t>, dies und das</a:t>
            </a:r>
          </a:p>
          <a:p>
            <a:pPr marL="171450" indent="-1714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JSON-API </a:t>
            </a:r>
            <a:r>
              <a:rPr lang="en-US" dirty="0" err="1">
                <a:ea typeface="Calibri"/>
                <a:cs typeface="Calibri"/>
              </a:rPr>
              <a:t>erschaffen</a:t>
            </a:r>
            <a:r>
              <a:rPr lang="en-US" dirty="0">
                <a:ea typeface="Calibri"/>
                <a:cs typeface="Calibri"/>
              </a:rPr>
              <a:t>, auf dem Server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CA095-0CC6-4912-A75D-0759300782BD}" type="slidenum">
              <a:rPr lang="de-DE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2749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Wie </a:t>
            </a:r>
            <a:r>
              <a:rPr lang="en-US" err="1">
                <a:ea typeface="Calibri"/>
                <a:cs typeface="Calibri"/>
              </a:rPr>
              <a:t>lange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dauert</a:t>
            </a:r>
            <a:r>
              <a:rPr lang="en-US">
                <a:ea typeface="Calibri"/>
                <a:cs typeface="Calibri"/>
              </a:rPr>
              <a:t> der </a:t>
            </a:r>
            <a:r>
              <a:rPr lang="en-US" err="1">
                <a:ea typeface="Calibri"/>
                <a:cs typeface="Calibri"/>
              </a:rPr>
              <a:t>Abruf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einer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Internetseite</a:t>
            </a:r>
            <a:r>
              <a:rPr lang="en-US">
                <a:ea typeface="Calibri"/>
                <a:cs typeface="Calibri"/>
              </a:rPr>
              <a:t>?</a:t>
            </a:r>
          </a:p>
          <a:p>
            <a:pPr marL="628650" lvl="1" indent="-171450">
              <a:buFont typeface="Courier New"/>
              <a:buChar char="o"/>
            </a:pPr>
            <a:r>
              <a:rPr lang="en-US">
                <a:ea typeface="Calibri"/>
                <a:cs typeface="Calibri"/>
              </a:rPr>
              <a:t>1s? 100ms? 10s?</a:t>
            </a:r>
          </a:p>
          <a:p>
            <a:pPr marL="628650" lvl="1" indent="-171450">
              <a:buFont typeface="Courier New"/>
              <a:buChar char="o"/>
            </a:pPr>
            <a:r>
              <a:rPr lang="en-US">
                <a:ea typeface="Calibri"/>
                <a:cs typeface="Calibri"/>
              </a:rPr>
              <a:t>Wir </a:t>
            </a:r>
            <a:r>
              <a:rPr lang="en-US" err="1">
                <a:ea typeface="Calibri"/>
                <a:cs typeface="Calibri"/>
              </a:rPr>
              <a:t>wissen</a:t>
            </a:r>
            <a:r>
              <a:rPr lang="en-US">
                <a:ea typeface="Calibri"/>
                <a:cs typeface="Calibri"/>
              </a:rPr>
              <a:t> es </a:t>
            </a:r>
            <a:r>
              <a:rPr lang="en-US" err="1">
                <a:ea typeface="Calibri"/>
                <a:cs typeface="Calibri"/>
              </a:rPr>
              <a:t>nicht</a:t>
            </a:r>
            <a:r>
              <a:rPr lang="en-US">
                <a:ea typeface="Calibri"/>
                <a:cs typeface="Calibri"/>
              </a:rPr>
              <a:t>!</a:t>
            </a:r>
          </a:p>
          <a:p>
            <a:pPr marL="628650" lvl="1" indent="-171450">
              <a:buFont typeface="Courier New"/>
              <a:buChar char="o"/>
            </a:pPr>
            <a:r>
              <a:rPr lang="en-US">
                <a:ea typeface="Calibri"/>
                <a:cs typeface="Calibri"/>
              </a:rPr>
              <a:t>Was </a:t>
            </a:r>
            <a:r>
              <a:rPr lang="en-US" err="1">
                <a:ea typeface="Calibri"/>
                <a:cs typeface="Calibri"/>
              </a:rPr>
              <a:t>macht</a:t>
            </a:r>
            <a:r>
              <a:rPr lang="en-US">
                <a:ea typeface="Calibri"/>
                <a:cs typeface="Calibri"/>
              </a:rPr>
              <a:t> der Browser, </a:t>
            </a:r>
            <a:r>
              <a:rPr lang="en-US" err="1">
                <a:ea typeface="Calibri"/>
                <a:cs typeface="Calibri"/>
              </a:rPr>
              <a:t>wenn</a:t>
            </a:r>
            <a:r>
              <a:rPr lang="en-US">
                <a:ea typeface="Calibri"/>
                <a:cs typeface="Calibri"/>
              </a:rPr>
              <a:t> das </a:t>
            </a:r>
            <a:r>
              <a:rPr lang="en-US" err="1">
                <a:ea typeface="Calibri"/>
                <a:cs typeface="Calibri"/>
              </a:rPr>
              <a:t>Javascript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nicht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reagiert</a:t>
            </a:r>
            <a:r>
              <a:rPr lang="en-US">
                <a:ea typeface="Calibri"/>
                <a:cs typeface="Calibri"/>
              </a:rPr>
              <a:t>? -&gt; Freeze</a:t>
            </a:r>
          </a:p>
          <a:p>
            <a:pPr marL="628650" lvl="1" indent="-171450">
              <a:buFont typeface="Courier New"/>
              <a:buChar char="o"/>
            </a:pPr>
            <a:r>
              <a:rPr lang="en-US">
                <a:ea typeface="Calibri"/>
                <a:cs typeface="Calibri"/>
              </a:rPr>
              <a:t>--&gt; </a:t>
            </a:r>
            <a:r>
              <a:rPr lang="en-US" err="1">
                <a:ea typeface="Calibri"/>
                <a:cs typeface="Calibri"/>
              </a:rPr>
              <a:t>wollen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wir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vermeiden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CA095-0CC6-4912-A75D-0759300782BD}" type="slidenum">
              <a:rPr lang="de-DE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239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/>
              <a:t>SuS nach Ideen fragen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CH" dirty="0"/>
              <a:t>Mögliche Antworten: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de-CH" dirty="0"/>
              <a:t>Der erste ist X (aber wie weiss er das?)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de-CH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CH" dirty="0"/>
              <a:t>-&gt; Server muss entscheiden!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CH" dirty="0"/>
              <a:t>Identifikation?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de-CH" dirty="0"/>
              <a:t>über die IP-Adresse? (aber: NAT – die </a:t>
            </a:r>
            <a:r>
              <a:rPr lang="de-CH" dirty="0" err="1"/>
              <a:t>Ips</a:t>
            </a:r>
            <a:r>
              <a:rPr lang="de-CH" dirty="0"/>
              <a:t> können identisch sein)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de-CH" dirty="0"/>
              <a:t>Benutzer wählt einen Namen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de-CH" dirty="0"/>
              <a:t>aber: ist das sicher?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de-CH" dirty="0"/>
              <a:t>ein Spieler könnte den Namen des Gegners </a:t>
            </a:r>
            <a:r>
              <a:rPr lang="de-CH" dirty="0" err="1"/>
              <a:t>spoofen</a:t>
            </a:r>
            <a:r>
              <a:rPr lang="de-CH" dirty="0"/>
              <a:t>!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CH" dirty="0"/>
              <a:t>Antwort: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de-CH" dirty="0"/>
              <a:t>Server übergibt dem Client ein Cookie (Guetsli) mit der Information über den Spieler.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de-CH" dirty="0"/>
              <a:t>Cookie wird verschlüsselt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de-CH" dirty="0"/>
              <a:t>Client liefert das Cookie mit jedem Request mit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de-CH" dirty="0"/>
              <a:t>könnte immer noch abgehört werden (</a:t>
            </a:r>
            <a:r>
              <a:rPr lang="de-CH" dirty="0" err="1"/>
              <a:t>replay</a:t>
            </a:r>
            <a:r>
              <a:rPr lang="de-CH" dirty="0"/>
              <a:t>-Attacke), aber nur wenn die Verbindung nicht verschlüsselt ist.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CA095-0CC6-4912-A75D-0759300782BD}" type="slidenum">
              <a:rPr lang="de-CH" smtClean="0"/>
              <a:t>30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99782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Signierung lassen wir aus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CA095-0CC6-4912-A75D-0759300782BD}" type="slidenum">
              <a:rPr lang="de-CH" smtClean="0"/>
              <a:t>31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83343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Was </a:t>
            </a:r>
            <a:r>
              <a:rPr lang="en-US" dirty="0" err="1">
                <a:ea typeface="Calibri"/>
                <a:cs typeface="Calibri"/>
              </a:rPr>
              <a:t>fehlt</a:t>
            </a:r>
            <a:r>
              <a:rPr lang="en-US" dirty="0">
                <a:ea typeface="Calibri"/>
                <a:cs typeface="Calibri"/>
              </a:rPr>
              <a:t>?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ea typeface="Calibri"/>
                <a:cs typeface="Calibri"/>
              </a:rPr>
              <a:t>Validation </a:t>
            </a:r>
            <a:r>
              <a:rPr lang="en-US" dirty="0" err="1">
                <a:ea typeface="Calibri"/>
                <a:cs typeface="Calibri"/>
              </a:rPr>
              <a:t>stellt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nur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sicher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dass</a:t>
            </a:r>
            <a:r>
              <a:rPr lang="en-US" dirty="0">
                <a:ea typeface="Calibri"/>
                <a:cs typeface="Calibri"/>
              </a:rPr>
              <a:t> das Game </a:t>
            </a:r>
            <a:r>
              <a:rPr lang="en-US" dirty="0" err="1">
                <a:ea typeface="Calibri"/>
                <a:cs typeface="Calibri"/>
              </a:rPr>
              <a:t>nicht</a:t>
            </a:r>
            <a:r>
              <a:rPr lang="en-US" dirty="0">
                <a:ea typeface="Calibri"/>
                <a:cs typeface="Calibri"/>
              </a:rPr>
              <a:t> auf </a:t>
            </a:r>
            <a:r>
              <a:rPr lang="en-US" dirty="0" err="1">
                <a:ea typeface="Calibri"/>
                <a:cs typeface="Calibri"/>
              </a:rPr>
              <a:t>unzulässige</a:t>
            </a:r>
            <a:r>
              <a:rPr lang="en-US" dirty="0">
                <a:ea typeface="Calibri"/>
                <a:cs typeface="Calibri"/>
              </a:rPr>
              <a:t> Weise </a:t>
            </a:r>
            <a:r>
              <a:rPr lang="en-US" dirty="0" err="1">
                <a:ea typeface="Calibri"/>
                <a:cs typeface="Calibri"/>
              </a:rPr>
              <a:t>verändert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wird</a:t>
            </a:r>
            <a:r>
              <a:rPr lang="en-US" dirty="0">
                <a:ea typeface="Calibri"/>
                <a:cs typeface="Calibri"/>
              </a:rPr>
              <a:t>.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ea typeface="Calibri"/>
                <a:cs typeface="Calibri"/>
              </a:rPr>
              <a:t>… </a:t>
            </a:r>
            <a:r>
              <a:rPr lang="en-US" dirty="0" err="1">
                <a:ea typeface="Calibri"/>
                <a:cs typeface="Calibri"/>
              </a:rPr>
              <a:t>aber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nicht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ob</a:t>
            </a:r>
            <a:r>
              <a:rPr lang="en-US" dirty="0">
                <a:ea typeface="Calibri"/>
                <a:cs typeface="Calibri"/>
              </a:rPr>
              <a:t> der Request </a:t>
            </a:r>
            <a:r>
              <a:rPr lang="en-US" dirty="0" err="1">
                <a:ea typeface="Calibri"/>
                <a:cs typeface="Calibri"/>
              </a:rPr>
              <a:t>überhaupt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vom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richtigen</a:t>
            </a:r>
            <a:r>
              <a:rPr lang="en-US" dirty="0">
                <a:ea typeface="Calibri"/>
                <a:cs typeface="Calibri"/>
              </a:rPr>
              <a:t> Benutzer her </a:t>
            </a:r>
            <a:r>
              <a:rPr lang="en-US" dirty="0" err="1">
                <a:ea typeface="Calibri"/>
                <a:cs typeface="Calibri"/>
              </a:rPr>
              <a:t>kommt</a:t>
            </a:r>
            <a:r>
              <a:rPr lang="en-US" dirty="0">
                <a:ea typeface="Calibri"/>
                <a:cs typeface="Calibri"/>
              </a:rPr>
              <a:t>...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ea typeface="Calibri"/>
                <a:cs typeface="Calibri"/>
              </a:rPr>
              <a:t>… </a:t>
            </a:r>
            <a:r>
              <a:rPr lang="en-US" dirty="0" err="1">
                <a:ea typeface="Calibri"/>
                <a:cs typeface="Calibri"/>
              </a:rPr>
              <a:t>ein:e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böswillige:r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Spieler:in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könnte</a:t>
            </a:r>
            <a:r>
              <a:rPr lang="en-US" dirty="0">
                <a:ea typeface="Calibri"/>
                <a:cs typeface="Calibri"/>
              </a:rPr>
              <a:t> also </a:t>
            </a:r>
            <a:r>
              <a:rPr lang="en-US" dirty="0" err="1">
                <a:ea typeface="Calibri"/>
                <a:cs typeface="Calibri"/>
              </a:rPr>
              <a:t>einen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ungünstigen</a:t>
            </a:r>
            <a:r>
              <a:rPr lang="en-US" dirty="0">
                <a:ea typeface="Calibri"/>
                <a:cs typeface="Calibri"/>
              </a:rPr>
              <a:t> Stein für den Gegner </a:t>
            </a:r>
            <a:r>
              <a:rPr lang="en-US" dirty="0" err="1">
                <a:ea typeface="Calibri"/>
                <a:cs typeface="Calibri"/>
              </a:rPr>
              <a:t>setzen</a:t>
            </a:r>
            <a:r>
              <a:rPr lang="en-US" dirty="0">
                <a:ea typeface="Calibri"/>
                <a:cs typeface="Calibri"/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>
                <a:ea typeface="Calibri"/>
                <a:cs typeface="Calibri"/>
              </a:rPr>
              <a:t>Abhilfe</a:t>
            </a:r>
            <a:r>
              <a:rPr lang="en-US" dirty="0">
                <a:ea typeface="Calibri"/>
                <a:cs typeface="Calibri"/>
              </a:rPr>
              <a:t>?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ea typeface="Calibri"/>
                <a:cs typeface="Calibri"/>
              </a:rPr>
              <a:t>Cookies...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 err="1">
                <a:ea typeface="Calibri"/>
                <a:cs typeface="Calibri"/>
              </a:rPr>
              <a:t>Verschlüsselter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Benutzerzustand</a:t>
            </a:r>
            <a:r>
              <a:rPr lang="en-US" dirty="0">
                <a:ea typeface="Calibri"/>
                <a:cs typeface="Calibri"/>
              </a:rPr>
              <a:t> (also: </a:t>
            </a:r>
            <a:r>
              <a:rPr lang="en-US" dirty="0" err="1">
                <a:ea typeface="Calibri"/>
                <a:cs typeface="Calibri"/>
              </a:rPr>
              <a:t>ist</a:t>
            </a:r>
            <a:r>
              <a:rPr lang="en-US" dirty="0">
                <a:ea typeface="Calibri"/>
                <a:cs typeface="Calibri"/>
              </a:rPr>
              <a:t> er X </a:t>
            </a:r>
            <a:r>
              <a:rPr lang="en-US" dirty="0" err="1">
                <a:ea typeface="Calibri"/>
                <a:cs typeface="Calibri"/>
              </a:rPr>
              <a:t>oder</a:t>
            </a:r>
            <a:r>
              <a:rPr lang="en-US" dirty="0">
                <a:ea typeface="Calibri"/>
                <a:cs typeface="Calibri"/>
              </a:rPr>
              <a:t> O?)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 err="1">
                <a:ea typeface="Calibri"/>
                <a:cs typeface="Calibri"/>
              </a:rPr>
              <a:t>Wird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als</a:t>
            </a:r>
            <a:r>
              <a:rPr lang="en-US" dirty="0">
                <a:ea typeface="Calibri"/>
                <a:cs typeface="Calibri"/>
              </a:rPr>
              <a:t> Cookie </a:t>
            </a:r>
            <a:r>
              <a:rPr lang="en-US" dirty="0" err="1">
                <a:ea typeface="Calibri"/>
                <a:cs typeface="Calibri"/>
              </a:rPr>
              <a:t>gespeichert</a:t>
            </a:r>
            <a:r>
              <a:rPr lang="en-US" dirty="0">
                <a:ea typeface="Calibri"/>
                <a:cs typeface="Calibri"/>
              </a:rPr>
              <a:t>.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ea typeface="Calibri"/>
                <a:cs typeface="Calibri"/>
              </a:rPr>
              <a:t>In </a:t>
            </a:r>
            <a:r>
              <a:rPr lang="en-US" dirty="0" err="1">
                <a:ea typeface="Calibri"/>
                <a:cs typeface="Calibri"/>
              </a:rPr>
              <a:t>jedem</a:t>
            </a:r>
            <a:r>
              <a:rPr lang="en-US" dirty="0">
                <a:ea typeface="Calibri"/>
                <a:cs typeface="Calibri"/>
              </a:rPr>
              <a:t> Request </a:t>
            </a:r>
            <a:r>
              <a:rPr lang="en-US" dirty="0" err="1">
                <a:ea typeface="Calibri"/>
                <a:cs typeface="Calibri"/>
              </a:rPr>
              <a:t>mitgeliefert</a:t>
            </a:r>
            <a:endParaRPr lang="en-US" dirty="0">
              <a:ea typeface="Calibri"/>
              <a:cs typeface="Calibri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dirty="0" err="1">
                <a:ea typeface="Calibri"/>
                <a:cs typeface="Calibri"/>
              </a:rPr>
              <a:t>Vom</a:t>
            </a:r>
            <a:r>
              <a:rPr lang="en-US" dirty="0">
                <a:ea typeface="Calibri"/>
                <a:cs typeface="Calibri"/>
              </a:rPr>
              <a:t> Server </a:t>
            </a:r>
            <a:r>
              <a:rPr lang="en-US" dirty="0" err="1">
                <a:ea typeface="Calibri"/>
                <a:cs typeface="Calibri"/>
              </a:rPr>
              <a:t>validiert</a:t>
            </a:r>
            <a:r>
              <a:rPr lang="en-US" dirty="0">
                <a:ea typeface="Calibri"/>
                <a:cs typeface="Calibri"/>
              </a:rPr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CA095-0CC6-4912-A75D-0759300782BD}" type="slidenum">
              <a:rPr lang="de-DE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2064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19.09.2024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3166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19.09.2024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9206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19.09.2024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995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19.09.2024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20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19.09.2024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5585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19.09.2024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2901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19.09.2024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4084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19.09.2024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20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19.09.2024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769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19.09.2024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3883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19.09.2024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9888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EB3054-B75A-4BD7-8B3E-8DC0F614FAF3}" type="datetimeFigureOut">
              <a:rPr lang="de-DE" smtClean="0"/>
              <a:t>19.09.2024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4725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veloper.mozilla.org/en-US/docs/Web/JavaScript/Reference/Functions/Arrow_functions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lernwiki.ksk.ch/doku.php?id=course:efif:start#persoenlicher_workspac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ewarm.ch/api/doc/index.html#!/bad-v1/v1-bad-_badid-_get" TargetMode="External"/><Relationship Id="rId2" Type="http://schemas.openxmlformats.org/officeDocument/2006/relationships/hyperlink" Target="https://www.wiewarm.ch/bad/Seebad_Romanshorn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ewarm.ch:443/api/v1/temperature.json/1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lernwiki.ksk.ch/doku.php?id=course:efif:start#web-api_beispie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nodejs.org/en/download/prebuilt-installer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:300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ocalhost:3000/hello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:3000/play/3/X" TargetMode="External"/><Relationship Id="rId2" Type="http://schemas.openxmlformats.org/officeDocument/2006/relationships/hyperlink" Target="http://localhost:3000/game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commons.wikimedia.org/wiki/File:Choco_chip_cookie.jpg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.visualstudio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arketplace.visualstudio.com/items?itemName=ms-vscode.live-server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rnwiki.ksk.ch/doku.php?id=course:efif:apps:start" TargetMode="External"/><Relationship Id="rId2" Type="http://schemas.openxmlformats.org/officeDocument/2006/relationships/hyperlink" Target="https://lernwiki.ksk.ch/doku.php?id=course:efif:j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8A482B-EFA7-4A49-A1A6-55B7D8E098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HTML &amp; CSS &amp; </a:t>
            </a:r>
            <a:r>
              <a:rPr lang="de-CH" dirty="0" err="1"/>
              <a:t>Javascript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7E66321-B3FE-2B41-B69C-5FEDF88FB8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CH" dirty="0"/>
              <a:t>EFIF, KSK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0361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18A4E6-B920-3A50-60A4-C4332D62C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TicTacToe</a:t>
            </a:r>
            <a:r>
              <a:rPr lang="de-DE" dirty="0"/>
              <a:t> – JavaScript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DF6BB9-00B4-928B-D9EC-534898705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469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Spiellogik in JS</a:t>
            </a:r>
          </a:p>
          <a:p>
            <a:r>
              <a:rPr lang="de-DE" dirty="0"/>
              <a:t>Jeder Button benötigt einen Click-Handler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de-DE" dirty="0"/>
              <a:t>Entweder im HTML:</a:t>
            </a:r>
            <a:br>
              <a:rPr lang="de-DE" dirty="0"/>
            </a:br>
            <a:endParaRPr lang="de-DE" dirty="0"/>
          </a:p>
        </p:txBody>
      </p:sp>
      <p:pic>
        <p:nvPicPr>
          <p:cNvPr id="4" name="Grafik 3" descr="Ein Bild, das Text, Schrift enthält.&#10;&#10;Beschreibung automatisch generiert.">
            <a:extLst>
              <a:ext uri="{FF2B5EF4-FFF2-40B4-BE49-F238E27FC236}">
                <a16:creationId xmlns:a16="http://schemas.microsoft.com/office/drawing/2014/main" id="{D28EF8B5-6BDD-9901-2CE5-3E581AED3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155" y="3254394"/>
            <a:ext cx="7143750" cy="800100"/>
          </a:xfrm>
          <a:prstGeom prst="rect">
            <a:avLst/>
          </a:prstGeom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8270AFEC-83EB-57F9-4D95-FAA2A8EBDC69}"/>
              </a:ext>
            </a:extLst>
          </p:cNvPr>
          <p:cNvSpPr txBox="1">
            <a:spLocks/>
          </p:cNvSpPr>
          <p:nvPr/>
        </p:nvSpPr>
        <p:spPr>
          <a:xfrm>
            <a:off x="751630" y="4218936"/>
            <a:ext cx="10515600" cy="26469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anose="020B0604020202020204" pitchFamily="34" charset="0"/>
              <a:buChar char="o"/>
            </a:pPr>
            <a:r>
              <a:rPr lang="de-DE" dirty="0"/>
              <a:t>Alternative: Handler in JS verbinden:</a:t>
            </a:r>
          </a:p>
        </p:txBody>
      </p:sp>
      <p:pic>
        <p:nvPicPr>
          <p:cNvPr id="8" name="Grafik 7" descr="Ein Bild, das Text, Schrift, Screenshot, Reihe enthält.&#10;&#10;Beschreibung automatisch generiert.">
            <a:extLst>
              <a:ext uri="{FF2B5EF4-FFF2-40B4-BE49-F238E27FC236}">
                <a16:creationId xmlns:a16="http://schemas.microsoft.com/office/drawing/2014/main" id="{3A50E4BB-49C2-58A7-0A33-F8E2A58D7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4838813"/>
            <a:ext cx="106680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2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18A4E6-B920-3A50-60A4-C4332D62C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TicTacToe</a:t>
            </a:r>
            <a:r>
              <a:rPr lang="de-DE" dirty="0"/>
              <a:t> – JavaScript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8270AFEC-83EB-57F9-4D95-FAA2A8EBDC69}"/>
              </a:ext>
            </a:extLst>
          </p:cNvPr>
          <p:cNvSpPr txBox="1">
            <a:spLocks/>
          </p:cNvSpPr>
          <p:nvPr/>
        </p:nvSpPr>
        <p:spPr>
          <a:xfrm>
            <a:off x="728884" y="1637235"/>
            <a:ext cx="10515600" cy="26469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Alternative: Handler in JS verbinden:</a:t>
            </a:r>
            <a:endParaRPr lang="de-DE"/>
          </a:p>
        </p:txBody>
      </p:sp>
      <p:pic>
        <p:nvPicPr>
          <p:cNvPr id="8" name="Grafik 7" descr="Ein Bild, das Text, Schrift, Screenshot, Reihe enthält.&#10;&#10;Beschreibung automatisch generiert.">
            <a:extLst>
              <a:ext uri="{FF2B5EF4-FFF2-40B4-BE49-F238E27FC236}">
                <a16:creationId xmlns:a16="http://schemas.microsoft.com/office/drawing/2014/main" id="{3A50E4BB-49C2-58A7-0A33-F8E2A58D7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254" y="2257111"/>
            <a:ext cx="10668000" cy="1409700"/>
          </a:xfrm>
          <a:prstGeom prst="rect">
            <a:avLst/>
          </a:prstGeom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C991629B-8C4E-435D-6591-0C8C65C36021}"/>
              </a:ext>
            </a:extLst>
          </p:cNvPr>
          <p:cNvSpPr txBox="1">
            <a:spLocks/>
          </p:cNvSpPr>
          <p:nvPr/>
        </p:nvSpPr>
        <p:spPr>
          <a:xfrm>
            <a:off x="728884" y="3917548"/>
            <a:ext cx="10515600" cy="15779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err="1">
                <a:latin typeface="Consolas"/>
              </a:rPr>
              <a:t>document.querySelectorAll</a:t>
            </a:r>
            <a:r>
              <a:rPr lang="de-DE" dirty="0">
                <a:latin typeface="Consolas"/>
              </a:rPr>
              <a:t>(&lt;</a:t>
            </a:r>
            <a:r>
              <a:rPr lang="de-DE" err="1">
                <a:latin typeface="Consolas"/>
              </a:rPr>
              <a:t>expression</a:t>
            </a:r>
            <a:r>
              <a:rPr lang="de-DE" dirty="0">
                <a:latin typeface="Consolas"/>
              </a:rPr>
              <a:t>&gt;)</a:t>
            </a:r>
            <a:endParaRPr lang="de-DE"/>
          </a:p>
          <a:p>
            <a:pPr lvl="1">
              <a:buFont typeface="Courier New" panose="020B0604020202020204" pitchFamily="34" charset="0"/>
              <a:buChar char="o"/>
            </a:pPr>
            <a:r>
              <a:rPr lang="de-DE" dirty="0"/>
              <a:t>Findet alle Elemente, die dem CSS-</a:t>
            </a:r>
            <a:r>
              <a:rPr lang="de-DE" dirty="0" err="1"/>
              <a:t>Selector</a:t>
            </a:r>
            <a:r>
              <a:rPr lang="de-DE" dirty="0"/>
              <a:t> entsprechen.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de-DE" dirty="0" err="1">
                <a:latin typeface="Consolas"/>
              </a:rPr>
              <a:t>for</a:t>
            </a:r>
            <a:r>
              <a:rPr lang="de-DE" dirty="0">
                <a:latin typeface="Consolas"/>
              </a:rPr>
              <a:t>-</a:t>
            </a:r>
            <a:r>
              <a:rPr lang="de-DE" dirty="0" err="1">
                <a:latin typeface="Consolas"/>
              </a:rPr>
              <a:t>of</a:t>
            </a:r>
            <a:r>
              <a:rPr lang="de-DE" dirty="0">
                <a:latin typeface="Consolas"/>
              </a:rPr>
              <a:t>-</a:t>
            </a:r>
            <a:r>
              <a:rPr lang="de-DE" dirty="0"/>
              <a:t>Schleife, um alle Elemente zu besuchen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E796B044-4CF1-3DA7-92B0-3B9279E6892C}"/>
              </a:ext>
            </a:extLst>
          </p:cNvPr>
          <p:cNvSpPr txBox="1">
            <a:spLocks/>
          </p:cNvSpPr>
          <p:nvPr/>
        </p:nvSpPr>
        <p:spPr>
          <a:xfrm>
            <a:off x="727747" y="5366485"/>
            <a:ext cx="10515600" cy="15779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dirty="0">
                <a:latin typeface="Consolas"/>
              </a:rPr>
              <a:t>() =&gt; </a:t>
            </a:r>
            <a:r>
              <a:rPr lang="de-DE" err="1">
                <a:latin typeface="Consolas"/>
              </a:rPr>
              <a:t>clickHandler</a:t>
            </a:r>
            <a:r>
              <a:rPr lang="de-DE" dirty="0">
                <a:latin typeface="Consolas"/>
              </a:rPr>
              <a:t>(</a:t>
            </a:r>
            <a:r>
              <a:rPr lang="de-DE" err="1">
                <a:latin typeface="Consolas"/>
              </a:rPr>
              <a:t>button</a:t>
            </a:r>
            <a:r>
              <a:rPr lang="de-DE" dirty="0">
                <a:latin typeface="Consolas"/>
              </a:rPr>
              <a:t>)</a:t>
            </a:r>
            <a:r>
              <a:rPr lang="en-US" dirty="0">
                <a:latin typeface="Consolas"/>
              </a:rPr>
              <a:t> </a:t>
            </a:r>
          </a:p>
          <a:p>
            <a:pPr marL="685800" lvl="2">
              <a:lnSpc>
                <a:spcPct val="100000"/>
              </a:lnSpc>
              <a:spcBef>
                <a:spcPts val="0"/>
              </a:spcBef>
              <a:buFont typeface="Wingdings" panose="020B0604020202020204" pitchFamily="34" charset="0"/>
              <a:buChar char="§"/>
            </a:pPr>
            <a:r>
              <a:rPr lang="de-DE" dirty="0">
                <a:hlinkClick r:id="rId4"/>
              </a:rPr>
              <a:t>Arrow Function</a:t>
            </a:r>
            <a:r>
              <a:rPr lang="de-DE" dirty="0"/>
              <a:t> (anonyme Funktion)</a:t>
            </a:r>
            <a:r>
              <a:rPr lang="en-US" dirty="0"/>
              <a:t> </a:t>
            </a:r>
          </a:p>
          <a:p>
            <a:endParaRPr lang="de-DE" dirty="0"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416403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CD1A97-3A6C-1447-7D99-C19F52470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TicTacToe</a:t>
            </a:r>
            <a:r>
              <a:rPr lang="de-DE" dirty="0"/>
              <a:t> – </a:t>
            </a:r>
            <a:r>
              <a:rPr lang="de-DE" dirty="0" err="1"/>
              <a:t>Let's</a:t>
            </a:r>
            <a:r>
              <a:rPr lang="de-DE" dirty="0"/>
              <a:t> Go!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B11D6A-B029-CF59-2829-98C2818B2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3854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Neuer Ordner in </a:t>
            </a:r>
            <a:r>
              <a:rPr lang="de-DE" dirty="0" err="1"/>
              <a:t>VSCode</a:t>
            </a:r>
            <a:r>
              <a:rPr lang="de-DE" dirty="0"/>
              <a:t> öffnen</a:t>
            </a:r>
          </a:p>
          <a:p>
            <a:r>
              <a:rPr lang="de-DE" dirty="0"/>
              <a:t>Ziel: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de-DE" dirty="0" err="1"/>
              <a:t>TicTacToe</a:t>
            </a:r>
            <a:r>
              <a:rPr lang="de-DE" dirty="0"/>
              <a:t> HTML, CSS, JS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982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99CF1F-41F7-11BF-82A5-97BA30E13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Reflexion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D5335E-7D05-81DC-22D5-A9787F389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Wichtiges im </a:t>
            </a:r>
            <a:r>
              <a:rPr lang="de-DE" dirty="0">
                <a:hlinkClick r:id="rId2"/>
              </a:rPr>
              <a:t>persönlichen Wiki</a:t>
            </a:r>
            <a:r>
              <a:rPr lang="de-DE" dirty="0"/>
              <a:t> erfassen.</a:t>
            </a:r>
          </a:p>
          <a:p>
            <a:r>
              <a:rPr lang="de-DE" dirty="0"/>
              <a:t>z.T. noch recht dünn... 26m?</a:t>
            </a:r>
          </a:p>
          <a:p>
            <a:endParaRPr lang="de-DE" dirty="0"/>
          </a:p>
          <a:p>
            <a:r>
              <a:rPr lang="de-DE" dirty="0"/>
              <a:t>Danach: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de-DE" dirty="0"/>
              <a:t>Weiter mit TTT</a:t>
            </a:r>
          </a:p>
        </p:txBody>
      </p:sp>
    </p:spTree>
    <p:extLst>
      <p:ext uri="{BB962C8B-B14F-4D97-AF65-F5344CB8AC3E}">
        <p14:creationId xmlns:p14="http://schemas.microsoft.com/office/powerpoint/2010/main" val="1044233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E92E56-0CF4-828F-15AF-5EC09CB40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About State!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86C83F-F06B-FC28-0F9D-4BDFEEE0E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Was ist die minimale Information, die ein </a:t>
            </a:r>
            <a:r>
              <a:rPr lang="de-DE" err="1"/>
              <a:t>TicTacToe</a:t>
            </a:r>
            <a:r>
              <a:rPr lang="de-DE" dirty="0"/>
              <a:t>-Spiel beschreibt?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de-DE" dirty="0"/>
              <a:t>Spielfeld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de-DE" dirty="0"/>
              <a:t>Nächster Spieler?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de-DE" dirty="0"/>
              <a:t>Zustand: </a:t>
            </a:r>
            <a:endParaRPr lang="de-DE" dirty="0" err="1"/>
          </a:p>
          <a:p>
            <a:pPr lvl="2">
              <a:buFont typeface="Wingdings" panose="020B0604020202020204" pitchFamily="34" charset="0"/>
              <a:buChar char="§"/>
            </a:pPr>
            <a:r>
              <a:rPr lang="de-DE" dirty="0"/>
              <a:t>offen-beendet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de-DE" dirty="0"/>
              <a:t>gewonnen-unentschieden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de-DE" dirty="0"/>
              <a:t>Gewinner?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de-DE" dirty="0"/>
              <a:t>Spiel-Identität?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71645CA6-4D5B-8945-4792-A1A48D17A1D3}"/>
              </a:ext>
            </a:extLst>
          </p:cNvPr>
          <p:cNvSpPr txBox="1">
            <a:spLocks/>
          </p:cNvSpPr>
          <p:nvPr/>
        </p:nvSpPr>
        <p:spPr>
          <a:xfrm>
            <a:off x="6096917" y="2832704"/>
            <a:ext cx="6215442" cy="21037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400" dirty="0">
                <a:solidFill>
                  <a:srgbClr val="66CC66"/>
                </a:solidFill>
                <a:latin typeface="Consolas"/>
              </a:rPr>
              <a:t>{</a:t>
            </a:r>
            <a:r>
              <a:rPr lang="de-DE" sz="1400" dirty="0">
                <a:solidFill>
                  <a:srgbClr val="333333"/>
                </a:solidFill>
                <a:latin typeface="Consolas"/>
              </a:rPr>
              <a:t>
  </a:t>
            </a:r>
            <a:r>
              <a:rPr lang="de-DE" sz="1400" dirty="0">
                <a:solidFill>
                  <a:srgbClr val="FF0000"/>
                </a:solidFill>
                <a:latin typeface="Consolas"/>
              </a:rPr>
              <a:t>"</a:t>
            </a:r>
            <a:r>
              <a:rPr lang="de-DE" sz="1400" dirty="0" err="1">
                <a:solidFill>
                  <a:srgbClr val="FF0000"/>
                </a:solidFill>
                <a:latin typeface="Consolas"/>
              </a:rPr>
              <a:t>id</a:t>
            </a:r>
            <a:r>
              <a:rPr lang="de-DE" sz="1400" dirty="0">
                <a:solidFill>
                  <a:srgbClr val="FF0000"/>
                </a:solidFill>
                <a:latin typeface="Consolas"/>
              </a:rPr>
              <a:t>"</a:t>
            </a:r>
            <a:r>
              <a:rPr lang="de-DE" sz="1400" dirty="0">
                <a:solidFill>
                  <a:srgbClr val="66CC66"/>
                </a:solidFill>
                <a:latin typeface="Consolas"/>
              </a:rPr>
              <a:t>:</a:t>
            </a:r>
            <a:r>
              <a:rPr lang="de-DE" sz="1400" dirty="0">
                <a:solidFill>
                  <a:srgbClr val="333333"/>
                </a:solidFill>
                <a:latin typeface="Consolas"/>
              </a:rPr>
              <a:t> </a:t>
            </a:r>
            <a:r>
              <a:rPr lang="de-DE" sz="1400" dirty="0">
                <a:solidFill>
                  <a:srgbClr val="CC66CC"/>
                </a:solidFill>
                <a:latin typeface="Consolas"/>
              </a:rPr>
              <a:t>0</a:t>
            </a:r>
            <a:r>
              <a:rPr lang="de-DE" sz="1400" dirty="0">
                <a:solidFill>
                  <a:srgbClr val="66CC66"/>
                </a:solidFill>
                <a:latin typeface="Consolas"/>
              </a:rPr>
              <a:t>,</a:t>
            </a:r>
            <a:r>
              <a:rPr lang="de-DE" sz="1400" dirty="0">
                <a:solidFill>
                  <a:srgbClr val="333333"/>
                </a:solidFill>
                <a:latin typeface="Consolas"/>
              </a:rPr>
              <a:t>
  </a:t>
            </a:r>
            <a:r>
              <a:rPr lang="de-DE" sz="1400" dirty="0">
                <a:solidFill>
                  <a:srgbClr val="FF0000"/>
                </a:solidFill>
                <a:latin typeface="Consolas"/>
              </a:rPr>
              <a:t>"</a:t>
            </a:r>
            <a:r>
              <a:rPr lang="de-DE" sz="1400" dirty="0" err="1">
                <a:solidFill>
                  <a:srgbClr val="FF0000"/>
                </a:solidFill>
                <a:latin typeface="Consolas"/>
              </a:rPr>
              <a:t>state</a:t>
            </a:r>
            <a:r>
              <a:rPr lang="de-DE" sz="1400" dirty="0">
                <a:solidFill>
                  <a:srgbClr val="FF0000"/>
                </a:solidFill>
                <a:latin typeface="Consolas"/>
              </a:rPr>
              <a:t>"</a:t>
            </a:r>
            <a:r>
              <a:rPr lang="de-DE" sz="1400" dirty="0">
                <a:solidFill>
                  <a:srgbClr val="66CC66"/>
                </a:solidFill>
                <a:latin typeface="Consolas"/>
              </a:rPr>
              <a:t>:</a:t>
            </a:r>
            <a:r>
              <a:rPr lang="de-DE" sz="1400" dirty="0">
                <a:solidFill>
                  <a:srgbClr val="333333"/>
                </a:solidFill>
                <a:latin typeface="Consolas"/>
              </a:rPr>
              <a:t> </a:t>
            </a:r>
            <a:r>
              <a:rPr lang="de-DE" sz="1400" dirty="0">
                <a:solidFill>
                  <a:srgbClr val="66CC66"/>
                </a:solidFill>
                <a:latin typeface="Consolas"/>
              </a:rPr>
              <a:t>{</a:t>
            </a:r>
            <a:br>
              <a:rPr lang="de-DE" sz="1400" dirty="0">
                <a:solidFill>
                  <a:srgbClr val="66CC66"/>
                </a:solidFill>
                <a:latin typeface="Consolas"/>
              </a:rPr>
            </a:br>
            <a:r>
              <a:rPr lang="de-DE" sz="1400" dirty="0">
                <a:solidFill>
                  <a:srgbClr val="FF0000"/>
                </a:solidFill>
                <a:latin typeface="Consolas"/>
              </a:rPr>
              <a:t>    "</a:t>
            </a:r>
            <a:r>
              <a:rPr lang="de-DE" sz="1400" dirty="0" err="1">
                <a:solidFill>
                  <a:srgbClr val="FF0000"/>
                </a:solidFill>
                <a:latin typeface="Consolas"/>
              </a:rPr>
              <a:t>progress</a:t>
            </a:r>
            <a:r>
              <a:rPr lang="de-DE" sz="1400" dirty="0">
                <a:solidFill>
                  <a:srgbClr val="FF0000"/>
                </a:solidFill>
                <a:latin typeface="Consolas"/>
              </a:rPr>
              <a:t>" : "</a:t>
            </a:r>
            <a:r>
              <a:rPr lang="de-DE" sz="1400" dirty="0" err="1">
                <a:solidFill>
                  <a:srgbClr val="FF0000"/>
                </a:solidFill>
                <a:latin typeface="Consolas"/>
              </a:rPr>
              <a:t>ended</a:t>
            </a:r>
            <a:r>
              <a:rPr lang="de-DE" sz="1400" dirty="0">
                <a:solidFill>
                  <a:srgbClr val="FF0000"/>
                </a:solidFill>
                <a:latin typeface="Consolas"/>
              </a:rPr>
              <a:t>"</a:t>
            </a:r>
            <a:r>
              <a:rPr lang="de-DE" sz="1400" dirty="0">
                <a:solidFill>
                  <a:srgbClr val="66CC66"/>
                </a:solidFill>
                <a:latin typeface="Consolas"/>
              </a:rPr>
              <a:t>,</a:t>
            </a:r>
            <a:br>
              <a:rPr lang="de-DE" sz="1400" dirty="0">
                <a:solidFill>
                  <a:srgbClr val="66CC66"/>
                </a:solidFill>
                <a:latin typeface="Consolas"/>
              </a:rPr>
            </a:br>
            <a:r>
              <a:rPr lang="de-DE" sz="1400" dirty="0">
                <a:solidFill>
                  <a:srgbClr val="FF0000"/>
                </a:solidFill>
                <a:latin typeface="Consolas"/>
              </a:rPr>
              <a:t>    "</a:t>
            </a:r>
            <a:r>
              <a:rPr lang="de-DE" sz="1400" dirty="0" err="1">
                <a:solidFill>
                  <a:srgbClr val="FF0000"/>
                </a:solidFill>
                <a:latin typeface="Consolas"/>
              </a:rPr>
              <a:t>result</a:t>
            </a:r>
            <a:r>
              <a:rPr lang="de-DE" sz="1400" dirty="0">
                <a:solidFill>
                  <a:srgbClr val="FF0000"/>
                </a:solidFill>
                <a:latin typeface="Consolas"/>
              </a:rPr>
              <a:t>" : "</a:t>
            </a:r>
            <a:r>
              <a:rPr lang="de-DE" sz="1400" dirty="0" err="1">
                <a:solidFill>
                  <a:srgbClr val="FF0000"/>
                </a:solidFill>
                <a:latin typeface="Consolas"/>
              </a:rPr>
              <a:t>won</a:t>
            </a:r>
            <a:r>
              <a:rPr lang="de-DE" sz="1400" dirty="0">
                <a:solidFill>
                  <a:srgbClr val="FF0000"/>
                </a:solidFill>
                <a:latin typeface="Consolas"/>
              </a:rPr>
              <a:t>"</a:t>
            </a:r>
            <a:r>
              <a:rPr lang="de-DE" sz="1400" dirty="0">
                <a:solidFill>
                  <a:srgbClr val="66CC66"/>
                </a:solidFill>
                <a:latin typeface="Consolas"/>
              </a:rPr>
              <a:t>,</a:t>
            </a:r>
            <a:br>
              <a:rPr lang="de-DE" sz="1400" dirty="0">
                <a:solidFill>
                  <a:srgbClr val="66CC66"/>
                </a:solidFill>
                <a:latin typeface="Consolas"/>
              </a:rPr>
            </a:br>
            <a:r>
              <a:rPr lang="de-DE" sz="1400" dirty="0">
                <a:solidFill>
                  <a:srgbClr val="66CC66"/>
                </a:solidFill>
                <a:latin typeface="Consolas"/>
              </a:rPr>
              <a:t>  },</a:t>
            </a:r>
            <a:r>
              <a:rPr lang="de-DE" sz="1400" dirty="0">
                <a:solidFill>
                  <a:srgbClr val="333333"/>
                </a:solidFill>
                <a:latin typeface="Consolas"/>
              </a:rPr>
              <a:t>
  </a:t>
            </a:r>
            <a:r>
              <a:rPr lang="de-DE" sz="1400" dirty="0">
                <a:solidFill>
                  <a:srgbClr val="FF0000"/>
                </a:solidFill>
                <a:latin typeface="Consolas"/>
              </a:rPr>
              <a:t>"</a:t>
            </a:r>
            <a:r>
              <a:rPr lang="de-DE" sz="1400" dirty="0" err="1">
                <a:solidFill>
                  <a:srgbClr val="FF0000"/>
                </a:solidFill>
                <a:latin typeface="Consolas"/>
              </a:rPr>
              <a:t>grid</a:t>
            </a:r>
            <a:r>
              <a:rPr lang="de-DE" sz="1400" dirty="0">
                <a:solidFill>
                  <a:srgbClr val="FF0000"/>
                </a:solidFill>
                <a:latin typeface="Consolas"/>
              </a:rPr>
              <a:t>"</a:t>
            </a:r>
            <a:r>
              <a:rPr lang="de-DE" sz="1400" dirty="0">
                <a:solidFill>
                  <a:srgbClr val="66CC66"/>
                </a:solidFill>
                <a:latin typeface="Consolas"/>
              </a:rPr>
              <a:t>:</a:t>
            </a:r>
            <a:r>
              <a:rPr lang="de-DE" sz="1400" dirty="0">
                <a:solidFill>
                  <a:srgbClr val="333333"/>
                </a:solidFill>
                <a:latin typeface="Consolas"/>
              </a:rPr>
              <a:t> </a:t>
            </a:r>
            <a:r>
              <a:rPr lang="de-DE" sz="1400" dirty="0">
                <a:solidFill>
                  <a:srgbClr val="66CC66"/>
                </a:solidFill>
                <a:latin typeface="Consolas"/>
              </a:rPr>
              <a:t>[ </a:t>
            </a:r>
            <a:r>
              <a:rPr lang="de-DE" sz="1400" dirty="0">
                <a:solidFill>
                  <a:srgbClr val="FF0000"/>
                </a:solidFill>
                <a:latin typeface="Consolas"/>
              </a:rPr>
              <a:t>"X"</a:t>
            </a:r>
            <a:r>
              <a:rPr lang="de-DE" sz="1400" dirty="0">
                <a:solidFill>
                  <a:srgbClr val="66CC66"/>
                </a:solidFill>
                <a:latin typeface="Consolas"/>
              </a:rPr>
              <a:t>, </a:t>
            </a:r>
            <a:r>
              <a:rPr lang="de-DE" sz="1400" dirty="0">
                <a:solidFill>
                  <a:srgbClr val="FF0000"/>
                </a:solidFill>
                <a:latin typeface="Consolas"/>
              </a:rPr>
              <a:t>" "</a:t>
            </a:r>
            <a:r>
              <a:rPr lang="de-DE" sz="1400" dirty="0">
                <a:solidFill>
                  <a:srgbClr val="66CC66"/>
                </a:solidFill>
                <a:latin typeface="Consolas"/>
              </a:rPr>
              <a:t>,</a:t>
            </a:r>
            <a:r>
              <a:rPr lang="de-DE" sz="1400" dirty="0">
                <a:solidFill>
                  <a:srgbClr val="333333"/>
                </a:solidFill>
                <a:latin typeface="Consolas"/>
              </a:rPr>
              <a:t> </a:t>
            </a:r>
            <a:r>
              <a:rPr lang="de-DE" sz="1400" dirty="0">
                <a:solidFill>
                  <a:srgbClr val="FF0000"/>
                </a:solidFill>
                <a:latin typeface="Consolas"/>
              </a:rPr>
              <a:t>" "</a:t>
            </a:r>
            <a:r>
              <a:rPr lang="de-DE" sz="1400" dirty="0">
                <a:solidFill>
                  <a:srgbClr val="66CC66"/>
                </a:solidFill>
                <a:latin typeface="Consolas"/>
              </a:rPr>
              <a:t>,</a:t>
            </a:r>
            <a:r>
              <a:rPr lang="de-DE" sz="1400" dirty="0">
                <a:solidFill>
                  <a:srgbClr val="333333"/>
                </a:solidFill>
                <a:latin typeface="Consolas"/>
              </a:rPr>
              <a:t> </a:t>
            </a:r>
            <a:r>
              <a:rPr lang="de-DE" sz="1400" dirty="0">
                <a:solidFill>
                  <a:srgbClr val="FF0000"/>
                </a:solidFill>
                <a:latin typeface="Consolas"/>
              </a:rPr>
              <a:t>"X"</a:t>
            </a:r>
            <a:r>
              <a:rPr lang="de-DE" sz="1400" dirty="0">
                <a:solidFill>
                  <a:srgbClr val="66CC66"/>
                </a:solidFill>
                <a:latin typeface="Consolas"/>
              </a:rPr>
              <a:t>,</a:t>
            </a:r>
            <a:r>
              <a:rPr lang="de-DE" sz="1400" dirty="0">
                <a:solidFill>
                  <a:srgbClr val="333333"/>
                </a:solidFill>
                <a:latin typeface="Consolas"/>
              </a:rPr>
              <a:t> </a:t>
            </a:r>
            <a:r>
              <a:rPr lang="de-DE" sz="1400" dirty="0">
                <a:solidFill>
                  <a:srgbClr val="FF0000"/>
                </a:solidFill>
                <a:latin typeface="Consolas"/>
              </a:rPr>
              <a:t>"O"</a:t>
            </a:r>
            <a:r>
              <a:rPr lang="de-DE" sz="1400" dirty="0">
                <a:solidFill>
                  <a:srgbClr val="66CC66"/>
                </a:solidFill>
                <a:latin typeface="Consolas"/>
              </a:rPr>
              <a:t>,</a:t>
            </a:r>
            <a:r>
              <a:rPr lang="de-DE" sz="1400" dirty="0">
                <a:solidFill>
                  <a:srgbClr val="333333"/>
                </a:solidFill>
                <a:latin typeface="Consolas"/>
              </a:rPr>
              <a:t> </a:t>
            </a:r>
            <a:r>
              <a:rPr lang="de-DE" sz="1400" dirty="0">
                <a:solidFill>
                  <a:srgbClr val="FF0000"/>
                </a:solidFill>
                <a:latin typeface="Consolas"/>
              </a:rPr>
              <a:t>" "</a:t>
            </a:r>
            <a:r>
              <a:rPr lang="de-DE" sz="1400" dirty="0">
                <a:solidFill>
                  <a:srgbClr val="66CC66"/>
                </a:solidFill>
                <a:latin typeface="Consolas"/>
              </a:rPr>
              <a:t>,</a:t>
            </a:r>
            <a:r>
              <a:rPr lang="de-DE" sz="1400" dirty="0">
                <a:solidFill>
                  <a:srgbClr val="333333"/>
                </a:solidFill>
                <a:latin typeface="Consolas"/>
              </a:rPr>
              <a:t> </a:t>
            </a:r>
            <a:r>
              <a:rPr lang="de-DE" sz="1400" dirty="0">
                <a:solidFill>
                  <a:srgbClr val="FF0000"/>
                </a:solidFill>
                <a:latin typeface="Consolas"/>
              </a:rPr>
              <a:t>"X"</a:t>
            </a:r>
            <a:r>
              <a:rPr lang="de-DE" sz="1400" dirty="0">
                <a:solidFill>
                  <a:srgbClr val="66CC66"/>
                </a:solidFill>
                <a:latin typeface="Consolas"/>
              </a:rPr>
              <a:t>,</a:t>
            </a:r>
            <a:r>
              <a:rPr lang="de-DE" sz="1400" dirty="0">
                <a:solidFill>
                  <a:srgbClr val="333333"/>
                </a:solidFill>
                <a:latin typeface="Consolas"/>
              </a:rPr>
              <a:t> </a:t>
            </a:r>
            <a:r>
              <a:rPr lang="de-DE" sz="1400" dirty="0">
                <a:solidFill>
                  <a:srgbClr val="FF0000"/>
                </a:solidFill>
                <a:latin typeface="Consolas"/>
              </a:rPr>
              <a:t>"O"</a:t>
            </a:r>
            <a:r>
              <a:rPr lang="de-DE" sz="1400" dirty="0">
                <a:solidFill>
                  <a:srgbClr val="66CC66"/>
                </a:solidFill>
                <a:latin typeface="Consolas"/>
              </a:rPr>
              <a:t>,</a:t>
            </a:r>
            <a:r>
              <a:rPr lang="de-DE" sz="1400" dirty="0">
                <a:solidFill>
                  <a:srgbClr val="333333"/>
                </a:solidFill>
                <a:latin typeface="Consolas"/>
              </a:rPr>
              <a:t> </a:t>
            </a:r>
            <a:r>
              <a:rPr lang="de-DE" sz="1400" dirty="0">
                <a:solidFill>
                  <a:srgbClr val="FF0000"/>
                </a:solidFill>
                <a:latin typeface="Consolas"/>
              </a:rPr>
              <a:t>" " </a:t>
            </a:r>
            <a:r>
              <a:rPr lang="de-DE" sz="1400" dirty="0">
                <a:solidFill>
                  <a:srgbClr val="66CC66"/>
                </a:solidFill>
                <a:latin typeface="Consolas"/>
              </a:rPr>
              <a:t>],</a:t>
            </a:r>
            <a:r>
              <a:rPr lang="de-DE" sz="1400" dirty="0">
                <a:solidFill>
                  <a:srgbClr val="333333"/>
                </a:solidFill>
                <a:latin typeface="Consolas"/>
              </a:rPr>
              <a:t>
  </a:t>
            </a:r>
            <a:r>
              <a:rPr lang="de-DE" sz="1400" dirty="0">
                <a:solidFill>
                  <a:srgbClr val="FF0000"/>
                </a:solidFill>
                <a:latin typeface="Consolas"/>
              </a:rPr>
              <a:t>"</a:t>
            </a:r>
            <a:r>
              <a:rPr lang="de-DE" sz="1400" dirty="0" err="1">
                <a:solidFill>
                  <a:srgbClr val="FF0000"/>
                </a:solidFill>
                <a:latin typeface="Consolas"/>
              </a:rPr>
              <a:t>winner</a:t>
            </a:r>
            <a:r>
              <a:rPr lang="de-DE" sz="1400" dirty="0">
                <a:solidFill>
                  <a:srgbClr val="FF0000"/>
                </a:solidFill>
                <a:latin typeface="Consolas"/>
              </a:rPr>
              <a:t>"</a:t>
            </a:r>
            <a:r>
              <a:rPr lang="de-DE" sz="1400" dirty="0">
                <a:solidFill>
                  <a:srgbClr val="66CC66"/>
                </a:solidFill>
                <a:latin typeface="Consolas"/>
              </a:rPr>
              <a:t>:</a:t>
            </a:r>
            <a:r>
              <a:rPr lang="de-DE" sz="1400" dirty="0">
                <a:solidFill>
                  <a:srgbClr val="333333"/>
                </a:solidFill>
                <a:latin typeface="Consolas"/>
              </a:rPr>
              <a:t> </a:t>
            </a:r>
            <a:r>
              <a:rPr lang="de-DE" sz="1400" dirty="0">
                <a:solidFill>
                  <a:srgbClr val="FF0000"/>
                </a:solidFill>
                <a:latin typeface="Consolas"/>
              </a:rPr>
              <a:t>"X"</a:t>
            </a:r>
            <a:r>
              <a:rPr lang="de-DE" sz="1400" dirty="0">
                <a:solidFill>
                  <a:srgbClr val="66CC66"/>
                </a:solidFill>
                <a:latin typeface="Consolas"/>
              </a:rPr>
              <a:t>,</a:t>
            </a:r>
            <a:r>
              <a:rPr lang="de-DE" sz="1400" dirty="0">
                <a:solidFill>
                  <a:srgbClr val="333333"/>
                </a:solidFill>
                <a:latin typeface="Consolas"/>
              </a:rPr>
              <a:t>
  </a:t>
            </a:r>
            <a:r>
              <a:rPr lang="de-DE" sz="1400" dirty="0">
                <a:solidFill>
                  <a:srgbClr val="FF0000"/>
                </a:solidFill>
                <a:latin typeface="Consolas"/>
              </a:rPr>
              <a:t>"</a:t>
            </a:r>
            <a:r>
              <a:rPr lang="de-DE" sz="1400" dirty="0" err="1">
                <a:solidFill>
                  <a:srgbClr val="FF0000"/>
                </a:solidFill>
                <a:latin typeface="Consolas"/>
              </a:rPr>
              <a:t>player</a:t>
            </a:r>
            <a:r>
              <a:rPr lang="de-DE" sz="1400" dirty="0">
                <a:solidFill>
                  <a:srgbClr val="FF0000"/>
                </a:solidFill>
                <a:latin typeface="Consolas"/>
              </a:rPr>
              <a:t>"</a:t>
            </a:r>
            <a:r>
              <a:rPr lang="de-DE" sz="1400" dirty="0">
                <a:solidFill>
                  <a:srgbClr val="66CC66"/>
                </a:solidFill>
                <a:latin typeface="Consolas"/>
              </a:rPr>
              <a:t>:</a:t>
            </a:r>
            <a:r>
              <a:rPr lang="de-DE" sz="1400" dirty="0">
                <a:solidFill>
                  <a:srgbClr val="333333"/>
                </a:solidFill>
                <a:latin typeface="Consolas"/>
              </a:rPr>
              <a:t> </a:t>
            </a:r>
            <a:r>
              <a:rPr lang="de-DE" sz="1400" dirty="0">
                <a:solidFill>
                  <a:srgbClr val="FF0000"/>
                </a:solidFill>
                <a:latin typeface="Consolas"/>
              </a:rPr>
              <a:t>"X"</a:t>
            </a:r>
            <a:r>
              <a:rPr lang="de-DE" sz="1400" dirty="0">
                <a:solidFill>
                  <a:srgbClr val="66CC66"/>
                </a:solidFill>
                <a:latin typeface="Consolas"/>
              </a:rPr>
              <a:t>,</a:t>
            </a:r>
            <a:r>
              <a:rPr lang="de-DE" sz="1400" dirty="0">
                <a:solidFill>
                  <a:srgbClr val="333333"/>
                </a:solidFill>
                <a:latin typeface="Consolas"/>
              </a:rPr>
              <a:t>
  </a:t>
            </a:r>
            <a:r>
              <a:rPr lang="de-DE" sz="1400" dirty="0">
                <a:solidFill>
                  <a:srgbClr val="FF0000"/>
                </a:solidFill>
                <a:latin typeface="Consolas"/>
              </a:rPr>
              <a:t>"</a:t>
            </a:r>
            <a:r>
              <a:rPr lang="de-DE" sz="1400" dirty="0" err="1">
                <a:solidFill>
                  <a:srgbClr val="FF0000"/>
                </a:solidFill>
                <a:latin typeface="Consolas"/>
              </a:rPr>
              <a:t>next</a:t>
            </a:r>
            <a:r>
              <a:rPr lang="de-DE" sz="1400" dirty="0">
                <a:solidFill>
                  <a:srgbClr val="FF0000"/>
                </a:solidFill>
                <a:latin typeface="Consolas"/>
              </a:rPr>
              <a:t>"</a:t>
            </a:r>
            <a:r>
              <a:rPr lang="de-DE" sz="1400" dirty="0">
                <a:solidFill>
                  <a:srgbClr val="66CC66"/>
                </a:solidFill>
                <a:latin typeface="Consolas"/>
              </a:rPr>
              <a:t>:</a:t>
            </a:r>
            <a:r>
              <a:rPr lang="de-DE" sz="1400" dirty="0">
                <a:solidFill>
                  <a:srgbClr val="333333"/>
                </a:solidFill>
                <a:latin typeface="Consolas"/>
              </a:rPr>
              <a:t> </a:t>
            </a:r>
            <a:r>
              <a:rPr lang="de-DE" sz="1400" dirty="0">
                <a:solidFill>
                  <a:srgbClr val="FF0000"/>
                </a:solidFill>
                <a:latin typeface="Consolas"/>
              </a:rPr>
              <a:t>"O"</a:t>
            </a:r>
            <a:r>
              <a:rPr lang="de-DE" sz="1400" dirty="0">
                <a:solidFill>
                  <a:srgbClr val="333333"/>
                </a:solidFill>
                <a:latin typeface="Consolas"/>
              </a:rPr>
              <a:t>
</a:t>
            </a:r>
            <a:r>
              <a:rPr lang="de-DE" sz="1400" dirty="0">
                <a:solidFill>
                  <a:srgbClr val="66CC66"/>
                </a:solidFill>
                <a:latin typeface="Consolas"/>
              </a:rPr>
              <a:t>}</a:t>
            </a:r>
            <a:endParaRPr lang="de-DE" sz="1400"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39186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D10A3E-69A1-A48F-F60D-25B14715E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Web-Apps 2024-09-04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8C0389-EA2E-A587-0CA2-8EAC33491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Grundlegende Sprachen: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de-DE" dirty="0"/>
              <a:t>HTML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de-DE" dirty="0"/>
              <a:t>CSS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de-DE" dirty="0"/>
              <a:t>JavaScript</a:t>
            </a:r>
            <a:endParaRPr lang="de-DE" dirty="0" err="1"/>
          </a:p>
          <a:p>
            <a:r>
              <a:rPr lang="de-DE" dirty="0"/>
              <a:t>Zusammengefügt: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de-DE" dirty="0" err="1"/>
              <a:t>TicTacToe</a:t>
            </a:r>
            <a:r>
              <a:rPr lang="de-DE" dirty="0"/>
              <a:t>, im Browser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de-DE" dirty="0"/>
          </a:p>
          <a:p>
            <a:r>
              <a:rPr lang="de-DE" dirty="0"/>
              <a:t>Ziel heute: auf den Server</a:t>
            </a:r>
          </a:p>
        </p:txBody>
      </p:sp>
      <p:pic>
        <p:nvPicPr>
          <p:cNvPr id="5" name="Grafik 4" descr="Ein Bild, das Text, Screenshot, Design enthält.&#10;&#10;Automatisch generierte Beschreibung">
            <a:extLst>
              <a:ext uri="{FF2B5EF4-FFF2-40B4-BE49-F238E27FC236}">
                <a16:creationId xmlns:a16="http://schemas.microsoft.com/office/drawing/2014/main" id="{9B7BB8E2-30F3-FD2D-4869-4C0E86C21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885" y="1604963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5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B2BF85-5A1D-64EB-8F2D-760BE579A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JSON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0215D5-8630-6753-81EE-4D7805993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de-DE" dirty="0"/>
              <a:t>JavaScript </a:t>
            </a:r>
            <a:r>
              <a:rPr lang="de-DE" dirty="0" err="1"/>
              <a:t>Object</a:t>
            </a:r>
            <a:r>
              <a:rPr lang="de-DE" dirty="0"/>
              <a:t> Notation</a:t>
            </a:r>
          </a:p>
          <a:p>
            <a:r>
              <a:rPr lang="de-DE" dirty="0"/>
              <a:t>Alles ist ein { </a:t>
            </a:r>
            <a:r>
              <a:rPr lang="de-DE" dirty="0" err="1"/>
              <a:t>Object</a:t>
            </a:r>
            <a:r>
              <a:rPr lang="de-DE" dirty="0"/>
              <a:t> }</a:t>
            </a:r>
          </a:p>
          <a:p>
            <a:r>
              <a:rPr lang="de-DE" dirty="0"/>
              <a:t>Einträge</a:t>
            </a:r>
            <a:endParaRPr lang="de-DE" dirty="0">
              <a:latin typeface="Aptos" panose="020B0004020202020204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de-DE" dirty="0">
                <a:latin typeface="Consolas"/>
              </a:rPr>
              <a:t>"</a:t>
            </a:r>
            <a:r>
              <a:rPr lang="de-DE" dirty="0" err="1">
                <a:latin typeface="Consolas"/>
              </a:rPr>
              <a:t>key</a:t>
            </a:r>
            <a:r>
              <a:rPr lang="de-DE" dirty="0">
                <a:latin typeface="Consolas"/>
              </a:rPr>
              <a:t>" : </a:t>
            </a:r>
            <a:r>
              <a:rPr lang="de-DE" dirty="0" err="1">
                <a:latin typeface="Consolas"/>
              </a:rPr>
              <a:t>value</a:t>
            </a:r>
            <a:r>
              <a:rPr lang="de-DE" dirty="0"/>
              <a:t> Paare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de-DE" dirty="0"/>
              <a:t>Keys sind Strings</a:t>
            </a:r>
          </a:p>
          <a:p>
            <a:r>
              <a:rPr lang="de-DE" dirty="0"/>
              <a:t>Werte sind: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de-DE" dirty="0"/>
              <a:t>Strings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de-DE" dirty="0"/>
              <a:t>Zahlen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de-DE" dirty="0"/>
              <a:t>[Listen] = [Arrays]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de-DE" dirty="0"/>
              <a:t>Andere {Objekte}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F6F397D2-9914-AE0F-76A1-68790F1CEF43}"/>
              </a:ext>
            </a:extLst>
          </p:cNvPr>
          <p:cNvSpPr txBox="1">
            <a:spLocks/>
          </p:cNvSpPr>
          <p:nvPr/>
        </p:nvSpPr>
        <p:spPr>
          <a:xfrm>
            <a:off x="6298478" y="2252601"/>
            <a:ext cx="6215442" cy="21037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400" dirty="0">
                <a:solidFill>
                  <a:srgbClr val="66CC66"/>
                </a:solidFill>
                <a:latin typeface="Consolas"/>
              </a:rPr>
              <a:t>{</a:t>
            </a:r>
            <a:r>
              <a:rPr lang="de-DE" sz="1400" dirty="0">
                <a:solidFill>
                  <a:srgbClr val="333333"/>
                </a:solidFill>
                <a:latin typeface="Consolas"/>
              </a:rPr>
              <a:t>
  </a:t>
            </a:r>
            <a:r>
              <a:rPr lang="de-DE" sz="1400" dirty="0">
                <a:solidFill>
                  <a:srgbClr val="FF0000"/>
                </a:solidFill>
                <a:latin typeface="Consolas"/>
              </a:rPr>
              <a:t>"</a:t>
            </a:r>
            <a:r>
              <a:rPr lang="de-DE" sz="1400" dirty="0" err="1">
                <a:solidFill>
                  <a:srgbClr val="FF0000"/>
                </a:solidFill>
                <a:latin typeface="Consolas"/>
              </a:rPr>
              <a:t>id</a:t>
            </a:r>
            <a:r>
              <a:rPr lang="de-DE" sz="1400" dirty="0">
                <a:solidFill>
                  <a:srgbClr val="FF0000"/>
                </a:solidFill>
                <a:latin typeface="Consolas"/>
              </a:rPr>
              <a:t>"</a:t>
            </a:r>
            <a:r>
              <a:rPr lang="de-DE" sz="1400" dirty="0">
                <a:solidFill>
                  <a:srgbClr val="66CC66"/>
                </a:solidFill>
                <a:latin typeface="Consolas"/>
              </a:rPr>
              <a:t>:</a:t>
            </a:r>
            <a:r>
              <a:rPr lang="de-DE" sz="1400" dirty="0">
                <a:solidFill>
                  <a:srgbClr val="333333"/>
                </a:solidFill>
                <a:latin typeface="Consolas"/>
              </a:rPr>
              <a:t> </a:t>
            </a:r>
            <a:r>
              <a:rPr lang="de-DE" sz="1400" dirty="0">
                <a:solidFill>
                  <a:srgbClr val="CC66CC"/>
                </a:solidFill>
                <a:latin typeface="Consolas"/>
              </a:rPr>
              <a:t>0</a:t>
            </a:r>
            <a:r>
              <a:rPr lang="de-DE" sz="1400" dirty="0">
                <a:solidFill>
                  <a:srgbClr val="66CC66"/>
                </a:solidFill>
                <a:latin typeface="Consolas"/>
              </a:rPr>
              <a:t>,</a:t>
            </a:r>
            <a:r>
              <a:rPr lang="de-DE" sz="1400" dirty="0">
                <a:solidFill>
                  <a:srgbClr val="333333"/>
                </a:solidFill>
                <a:latin typeface="Consolas"/>
              </a:rPr>
              <a:t>
  </a:t>
            </a:r>
            <a:r>
              <a:rPr lang="de-DE" sz="1400" dirty="0">
                <a:solidFill>
                  <a:srgbClr val="FF0000"/>
                </a:solidFill>
                <a:latin typeface="Consolas"/>
              </a:rPr>
              <a:t>"</a:t>
            </a:r>
            <a:r>
              <a:rPr lang="de-DE" sz="1400" dirty="0" err="1">
                <a:solidFill>
                  <a:srgbClr val="FF0000"/>
                </a:solidFill>
                <a:latin typeface="Consolas"/>
              </a:rPr>
              <a:t>state</a:t>
            </a:r>
            <a:r>
              <a:rPr lang="de-DE" sz="1400" dirty="0">
                <a:solidFill>
                  <a:srgbClr val="FF0000"/>
                </a:solidFill>
                <a:latin typeface="Consolas"/>
              </a:rPr>
              <a:t>"</a:t>
            </a:r>
            <a:r>
              <a:rPr lang="de-DE" sz="1400" dirty="0">
                <a:solidFill>
                  <a:srgbClr val="66CC66"/>
                </a:solidFill>
                <a:latin typeface="Consolas"/>
              </a:rPr>
              <a:t>:</a:t>
            </a:r>
            <a:r>
              <a:rPr lang="de-DE" sz="1400" dirty="0">
                <a:solidFill>
                  <a:srgbClr val="333333"/>
                </a:solidFill>
                <a:latin typeface="Consolas"/>
              </a:rPr>
              <a:t> </a:t>
            </a:r>
            <a:r>
              <a:rPr lang="de-DE" sz="1400" dirty="0">
                <a:solidFill>
                  <a:srgbClr val="66CC66"/>
                </a:solidFill>
                <a:latin typeface="Consolas"/>
              </a:rPr>
              <a:t>{</a:t>
            </a:r>
            <a:br>
              <a:rPr lang="de-DE" sz="1400" dirty="0">
                <a:solidFill>
                  <a:srgbClr val="66CC66"/>
                </a:solidFill>
                <a:latin typeface="Consolas"/>
              </a:rPr>
            </a:br>
            <a:r>
              <a:rPr lang="de-DE" sz="1400" dirty="0">
                <a:solidFill>
                  <a:srgbClr val="FF0000"/>
                </a:solidFill>
                <a:latin typeface="Consolas"/>
              </a:rPr>
              <a:t>    "</a:t>
            </a:r>
            <a:r>
              <a:rPr lang="de-DE" sz="1400" dirty="0" err="1">
                <a:solidFill>
                  <a:srgbClr val="FF0000"/>
                </a:solidFill>
                <a:latin typeface="Consolas"/>
              </a:rPr>
              <a:t>progress</a:t>
            </a:r>
            <a:r>
              <a:rPr lang="de-DE" sz="1400" dirty="0">
                <a:solidFill>
                  <a:srgbClr val="FF0000"/>
                </a:solidFill>
                <a:latin typeface="Consolas"/>
              </a:rPr>
              <a:t>" : "</a:t>
            </a:r>
            <a:r>
              <a:rPr lang="de-DE" sz="1400" dirty="0" err="1">
                <a:solidFill>
                  <a:srgbClr val="FF0000"/>
                </a:solidFill>
                <a:latin typeface="Consolas"/>
              </a:rPr>
              <a:t>ended</a:t>
            </a:r>
            <a:r>
              <a:rPr lang="de-DE" sz="1400" dirty="0">
                <a:solidFill>
                  <a:srgbClr val="FF0000"/>
                </a:solidFill>
                <a:latin typeface="Consolas"/>
              </a:rPr>
              <a:t>"</a:t>
            </a:r>
            <a:r>
              <a:rPr lang="de-DE" sz="1400" dirty="0">
                <a:solidFill>
                  <a:srgbClr val="66CC66"/>
                </a:solidFill>
                <a:latin typeface="Consolas"/>
              </a:rPr>
              <a:t>,</a:t>
            </a:r>
            <a:br>
              <a:rPr lang="de-DE" sz="1400" dirty="0">
                <a:solidFill>
                  <a:srgbClr val="66CC66"/>
                </a:solidFill>
                <a:latin typeface="Consolas"/>
              </a:rPr>
            </a:br>
            <a:r>
              <a:rPr lang="de-DE" sz="1400" dirty="0">
                <a:solidFill>
                  <a:srgbClr val="FF0000"/>
                </a:solidFill>
                <a:latin typeface="Consolas"/>
              </a:rPr>
              <a:t>    "</a:t>
            </a:r>
            <a:r>
              <a:rPr lang="de-DE" sz="1400" dirty="0" err="1">
                <a:solidFill>
                  <a:srgbClr val="FF0000"/>
                </a:solidFill>
                <a:latin typeface="Consolas"/>
              </a:rPr>
              <a:t>result</a:t>
            </a:r>
            <a:r>
              <a:rPr lang="de-DE" sz="1400" dirty="0">
                <a:solidFill>
                  <a:srgbClr val="FF0000"/>
                </a:solidFill>
                <a:latin typeface="Consolas"/>
              </a:rPr>
              <a:t>" : "</a:t>
            </a:r>
            <a:r>
              <a:rPr lang="de-DE" sz="1400" dirty="0" err="1">
                <a:solidFill>
                  <a:srgbClr val="FF0000"/>
                </a:solidFill>
                <a:latin typeface="Consolas"/>
              </a:rPr>
              <a:t>won</a:t>
            </a:r>
            <a:r>
              <a:rPr lang="de-DE" sz="1400" dirty="0">
                <a:solidFill>
                  <a:srgbClr val="FF0000"/>
                </a:solidFill>
                <a:latin typeface="Consolas"/>
              </a:rPr>
              <a:t>"</a:t>
            </a:r>
            <a:r>
              <a:rPr lang="de-DE" sz="1400" dirty="0">
                <a:solidFill>
                  <a:srgbClr val="66CC66"/>
                </a:solidFill>
                <a:latin typeface="Consolas"/>
              </a:rPr>
              <a:t>,</a:t>
            </a:r>
            <a:br>
              <a:rPr lang="de-DE" sz="1400" dirty="0">
                <a:solidFill>
                  <a:srgbClr val="66CC66"/>
                </a:solidFill>
                <a:latin typeface="Consolas"/>
              </a:rPr>
            </a:br>
            <a:r>
              <a:rPr lang="de-DE" sz="1400" dirty="0">
                <a:solidFill>
                  <a:srgbClr val="66CC66"/>
                </a:solidFill>
                <a:latin typeface="Consolas"/>
              </a:rPr>
              <a:t>  },</a:t>
            </a:r>
            <a:r>
              <a:rPr lang="de-DE" sz="1400" dirty="0">
                <a:solidFill>
                  <a:srgbClr val="333333"/>
                </a:solidFill>
                <a:latin typeface="Consolas"/>
              </a:rPr>
              <a:t>
  </a:t>
            </a:r>
            <a:r>
              <a:rPr lang="de-DE" sz="1400" dirty="0">
                <a:solidFill>
                  <a:srgbClr val="FF0000"/>
                </a:solidFill>
                <a:latin typeface="Consolas"/>
              </a:rPr>
              <a:t>"</a:t>
            </a:r>
            <a:r>
              <a:rPr lang="de-DE" sz="1400" dirty="0" err="1">
                <a:solidFill>
                  <a:srgbClr val="FF0000"/>
                </a:solidFill>
                <a:latin typeface="Consolas"/>
              </a:rPr>
              <a:t>grid</a:t>
            </a:r>
            <a:r>
              <a:rPr lang="de-DE" sz="1400" dirty="0">
                <a:solidFill>
                  <a:srgbClr val="FF0000"/>
                </a:solidFill>
                <a:latin typeface="Consolas"/>
              </a:rPr>
              <a:t>"</a:t>
            </a:r>
            <a:r>
              <a:rPr lang="de-DE" sz="1400" dirty="0">
                <a:solidFill>
                  <a:srgbClr val="66CC66"/>
                </a:solidFill>
                <a:latin typeface="Consolas"/>
              </a:rPr>
              <a:t>:</a:t>
            </a:r>
            <a:r>
              <a:rPr lang="de-DE" sz="1400" dirty="0">
                <a:solidFill>
                  <a:srgbClr val="333333"/>
                </a:solidFill>
                <a:latin typeface="Consolas"/>
              </a:rPr>
              <a:t> </a:t>
            </a:r>
            <a:r>
              <a:rPr lang="de-DE" sz="1400" dirty="0">
                <a:solidFill>
                  <a:srgbClr val="66CC66"/>
                </a:solidFill>
                <a:latin typeface="Consolas"/>
              </a:rPr>
              <a:t>[ </a:t>
            </a:r>
            <a:r>
              <a:rPr lang="de-DE" sz="1400" dirty="0">
                <a:solidFill>
                  <a:srgbClr val="FF0000"/>
                </a:solidFill>
                <a:latin typeface="Consolas"/>
              </a:rPr>
              <a:t>"X"</a:t>
            </a:r>
            <a:r>
              <a:rPr lang="de-DE" sz="1400" dirty="0">
                <a:solidFill>
                  <a:srgbClr val="66CC66"/>
                </a:solidFill>
                <a:latin typeface="Consolas"/>
              </a:rPr>
              <a:t>, </a:t>
            </a:r>
            <a:r>
              <a:rPr lang="de-DE" sz="1400" dirty="0">
                <a:solidFill>
                  <a:srgbClr val="FF0000"/>
                </a:solidFill>
                <a:latin typeface="Consolas"/>
              </a:rPr>
              <a:t>" "</a:t>
            </a:r>
            <a:r>
              <a:rPr lang="de-DE" sz="1400" dirty="0">
                <a:solidFill>
                  <a:srgbClr val="66CC66"/>
                </a:solidFill>
                <a:latin typeface="Consolas"/>
              </a:rPr>
              <a:t>,</a:t>
            </a:r>
            <a:r>
              <a:rPr lang="de-DE" sz="1400" dirty="0">
                <a:solidFill>
                  <a:srgbClr val="333333"/>
                </a:solidFill>
                <a:latin typeface="Consolas"/>
              </a:rPr>
              <a:t> </a:t>
            </a:r>
            <a:r>
              <a:rPr lang="de-DE" sz="1400" dirty="0">
                <a:solidFill>
                  <a:srgbClr val="FF0000"/>
                </a:solidFill>
                <a:latin typeface="Consolas"/>
              </a:rPr>
              <a:t>" "</a:t>
            </a:r>
            <a:r>
              <a:rPr lang="de-DE" sz="1400" dirty="0">
                <a:solidFill>
                  <a:srgbClr val="66CC66"/>
                </a:solidFill>
                <a:latin typeface="Consolas"/>
              </a:rPr>
              <a:t>,</a:t>
            </a:r>
            <a:r>
              <a:rPr lang="de-DE" sz="1400" dirty="0">
                <a:solidFill>
                  <a:srgbClr val="333333"/>
                </a:solidFill>
                <a:latin typeface="Consolas"/>
              </a:rPr>
              <a:t> </a:t>
            </a:r>
            <a:r>
              <a:rPr lang="de-DE" sz="1400" dirty="0">
                <a:solidFill>
                  <a:srgbClr val="FF0000"/>
                </a:solidFill>
                <a:latin typeface="Consolas"/>
              </a:rPr>
              <a:t>"X"</a:t>
            </a:r>
            <a:r>
              <a:rPr lang="de-DE" sz="1400" dirty="0">
                <a:solidFill>
                  <a:srgbClr val="66CC66"/>
                </a:solidFill>
                <a:latin typeface="Consolas"/>
              </a:rPr>
              <a:t>,</a:t>
            </a:r>
            <a:r>
              <a:rPr lang="de-DE" sz="1400" dirty="0">
                <a:solidFill>
                  <a:srgbClr val="333333"/>
                </a:solidFill>
                <a:latin typeface="Consolas"/>
              </a:rPr>
              <a:t> </a:t>
            </a:r>
            <a:r>
              <a:rPr lang="de-DE" sz="1400" dirty="0">
                <a:solidFill>
                  <a:srgbClr val="FF0000"/>
                </a:solidFill>
                <a:latin typeface="Consolas"/>
              </a:rPr>
              <a:t>"O"</a:t>
            </a:r>
            <a:r>
              <a:rPr lang="de-DE" sz="1400" dirty="0">
                <a:solidFill>
                  <a:srgbClr val="66CC66"/>
                </a:solidFill>
                <a:latin typeface="Consolas"/>
              </a:rPr>
              <a:t>,</a:t>
            </a:r>
            <a:r>
              <a:rPr lang="de-DE" sz="1400" dirty="0">
                <a:solidFill>
                  <a:srgbClr val="333333"/>
                </a:solidFill>
                <a:latin typeface="Consolas"/>
              </a:rPr>
              <a:t> </a:t>
            </a:r>
            <a:r>
              <a:rPr lang="de-DE" sz="1400" dirty="0">
                <a:solidFill>
                  <a:srgbClr val="FF0000"/>
                </a:solidFill>
                <a:latin typeface="Consolas"/>
              </a:rPr>
              <a:t>" "</a:t>
            </a:r>
            <a:r>
              <a:rPr lang="de-DE" sz="1400" dirty="0">
                <a:solidFill>
                  <a:srgbClr val="66CC66"/>
                </a:solidFill>
                <a:latin typeface="Consolas"/>
              </a:rPr>
              <a:t>,</a:t>
            </a:r>
            <a:r>
              <a:rPr lang="de-DE" sz="1400" dirty="0">
                <a:solidFill>
                  <a:srgbClr val="333333"/>
                </a:solidFill>
                <a:latin typeface="Consolas"/>
              </a:rPr>
              <a:t> </a:t>
            </a:r>
            <a:r>
              <a:rPr lang="de-DE" sz="1400" dirty="0">
                <a:solidFill>
                  <a:srgbClr val="FF0000"/>
                </a:solidFill>
                <a:latin typeface="Consolas"/>
              </a:rPr>
              <a:t>"X"</a:t>
            </a:r>
            <a:r>
              <a:rPr lang="de-DE" sz="1400" dirty="0">
                <a:solidFill>
                  <a:srgbClr val="66CC66"/>
                </a:solidFill>
                <a:latin typeface="Consolas"/>
              </a:rPr>
              <a:t>,</a:t>
            </a:r>
            <a:r>
              <a:rPr lang="de-DE" sz="1400" dirty="0">
                <a:solidFill>
                  <a:srgbClr val="333333"/>
                </a:solidFill>
                <a:latin typeface="Consolas"/>
              </a:rPr>
              <a:t> </a:t>
            </a:r>
            <a:r>
              <a:rPr lang="de-DE" sz="1400" dirty="0">
                <a:solidFill>
                  <a:srgbClr val="FF0000"/>
                </a:solidFill>
                <a:latin typeface="Consolas"/>
              </a:rPr>
              <a:t>"O"</a:t>
            </a:r>
            <a:r>
              <a:rPr lang="de-DE" sz="1400" dirty="0">
                <a:solidFill>
                  <a:srgbClr val="66CC66"/>
                </a:solidFill>
                <a:latin typeface="Consolas"/>
              </a:rPr>
              <a:t>,</a:t>
            </a:r>
            <a:r>
              <a:rPr lang="de-DE" sz="1400" dirty="0">
                <a:solidFill>
                  <a:srgbClr val="333333"/>
                </a:solidFill>
                <a:latin typeface="Consolas"/>
              </a:rPr>
              <a:t> </a:t>
            </a:r>
            <a:r>
              <a:rPr lang="de-DE" sz="1400" dirty="0">
                <a:solidFill>
                  <a:srgbClr val="FF0000"/>
                </a:solidFill>
                <a:latin typeface="Consolas"/>
              </a:rPr>
              <a:t>" " </a:t>
            </a:r>
            <a:r>
              <a:rPr lang="de-DE" sz="1400" dirty="0">
                <a:solidFill>
                  <a:srgbClr val="66CC66"/>
                </a:solidFill>
                <a:latin typeface="Consolas"/>
              </a:rPr>
              <a:t>],</a:t>
            </a:r>
            <a:r>
              <a:rPr lang="de-DE" sz="1400" dirty="0">
                <a:solidFill>
                  <a:srgbClr val="333333"/>
                </a:solidFill>
                <a:latin typeface="Consolas"/>
              </a:rPr>
              <a:t>
  </a:t>
            </a:r>
            <a:r>
              <a:rPr lang="de-DE" sz="1400" dirty="0">
                <a:solidFill>
                  <a:srgbClr val="FF0000"/>
                </a:solidFill>
                <a:latin typeface="Consolas"/>
              </a:rPr>
              <a:t>"</a:t>
            </a:r>
            <a:r>
              <a:rPr lang="de-DE" sz="1400" dirty="0" err="1">
                <a:solidFill>
                  <a:srgbClr val="FF0000"/>
                </a:solidFill>
                <a:latin typeface="Consolas"/>
              </a:rPr>
              <a:t>winner</a:t>
            </a:r>
            <a:r>
              <a:rPr lang="de-DE" sz="1400" dirty="0">
                <a:solidFill>
                  <a:srgbClr val="FF0000"/>
                </a:solidFill>
                <a:latin typeface="Consolas"/>
              </a:rPr>
              <a:t>"</a:t>
            </a:r>
            <a:r>
              <a:rPr lang="de-DE" sz="1400" dirty="0">
                <a:solidFill>
                  <a:srgbClr val="66CC66"/>
                </a:solidFill>
                <a:latin typeface="Consolas"/>
              </a:rPr>
              <a:t>:</a:t>
            </a:r>
            <a:r>
              <a:rPr lang="de-DE" sz="1400" dirty="0">
                <a:solidFill>
                  <a:srgbClr val="333333"/>
                </a:solidFill>
                <a:latin typeface="Consolas"/>
              </a:rPr>
              <a:t> </a:t>
            </a:r>
            <a:r>
              <a:rPr lang="de-DE" sz="1400" dirty="0">
                <a:solidFill>
                  <a:srgbClr val="FF0000"/>
                </a:solidFill>
                <a:latin typeface="Consolas"/>
              </a:rPr>
              <a:t>"X"</a:t>
            </a:r>
            <a:r>
              <a:rPr lang="de-DE" sz="1400" dirty="0">
                <a:solidFill>
                  <a:srgbClr val="66CC66"/>
                </a:solidFill>
                <a:latin typeface="Consolas"/>
              </a:rPr>
              <a:t>,</a:t>
            </a:r>
            <a:r>
              <a:rPr lang="de-DE" sz="1400" dirty="0">
                <a:solidFill>
                  <a:srgbClr val="333333"/>
                </a:solidFill>
                <a:latin typeface="Consolas"/>
              </a:rPr>
              <a:t>
  </a:t>
            </a:r>
            <a:r>
              <a:rPr lang="de-DE" sz="1400" dirty="0">
                <a:solidFill>
                  <a:srgbClr val="FF0000"/>
                </a:solidFill>
                <a:latin typeface="Consolas"/>
              </a:rPr>
              <a:t>"</a:t>
            </a:r>
            <a:r>
              <a:rPr lang="de-DE" sz="1400" dirty="0" err="1">
                <a:solidFill>
                  <a:srgbClr val="FF0000"/>
                </a:solidFill>
                <a:latin typeface="Consolas"/>
              </a:rPr>
              <a:t>player</a:t>
            </a:r>
            <a:r>
              <a:rPr lang="de-DE" sz="1400" dirty="0">
                <a:solidFill>
                  <a:srgbClr val="FF0000"/>
                </a:solidFill>
                <a:latin typeface="Consolas"/>
              </a:rPr>
              <a:t>"</a:t>
            </a:r>
            <a:r>
              <a:rPr lang="de-DE" sz="1400" dirty="0">
                <a:solidFill>
                  <a:srgbClr val="66CC66"/>
                </a:solidFill>
                <a:latin typeface="Consolas"/>
              </a:rPr>
              <a:t>:</a:t>
            </a:r>
            <a:r>
              <a:rPr lang="de-DE" sz="1400" dirty="0">
                <a:solidFill>
                  <a:srgbClr val="333333"/>
                </a:solidFill>
                <a:latin typeface="Consolas"/>
              </a:rPr>
              <a:t> </a:t>
            </a:r>
            <a:r>
              <a:rPr lang="de-DE" sz="1400" dirty="0">
                <a:solidFill>
                  <a:srgbClr val="FF0000"/>
                </a:solidFill>
                <a:latin typeface="Consolas"/>
              </a:rPr>
              <a:t>"X"</a:t>
            </a:r>
            <a:r>
              <a:rPr lang="de-DE" sz="1400" dirty="0">
                <a:solidFill>
                  <a:srgbClr val="66CC66"/>
                </a:solidFill>
                <a:latin typeface="Consolas"/>
              </a:rPr>
              <a:t>,</a:t>
            </a:r>
            <a:r>
              <a:rPr lang="de-DE" sz="1400" dirty="0">
                <a:solidFill>
                  <a:srgbClr val="333333"/>
                </a:solidFill>
                <a:latin typeface="Consolas"/>
              </a:rPr>
              <a:t>
  </a:t>
            </a:r>
            <a:r>
              <a:rPr lang="de-DE" sz="1400" dirty="0">
                <a:solidFill>
                  <a:srgbClr val="FF0000"/>
                </a:solidFill>
                <a:latin typeface="Consolas"/>
              </a:rPr>
              <a:t>"</a:t>
            </a:r>
            <a:r>
              <a:rPr lang="de-DE" sz="1400" dirty="0" err="1">
                <a:solidFill>
                  <a:srgbClr val="FF0000"/>
                </a:solidFill>
                <a:latin typeface="Consolas"/>
              </a:rPr>
              <a:t>next</a:t>
            </a:r>
            <a:r>
              <a:rPr lang="de-DE" sz="1400" dirty="0">
                <a:solidFill>
                  <a:srgbClr val="FF0000"/>
                </a:solidFill>
                <a:latin typeface="Consolas"/>
              </a:rPr>
              <a:t>"</a:t>
            </a:r>
            <a:r>
              <a:rPr lang="de-DE" sz="1400" dirty="0">
                <a:solidFill>
                  <a:srgbClr val="66CC66"/>
                </a:solidFill>
                <a:latin typeface="Consolas"/>
              </a:rPr>
              <a:t>:</a:t>
            </a:r>
            <a:r>
              <a:rPr lang="de-DE" sz="1400" dirty="0">
                <a:solidFill>
                  <a:srgbClr val="333333"/>
                </a:solidFill>
                <a:latin typeface="Consolas"/>
              </a:rPr>
              <a:t> </a:t>
            </a:r>
            <a:r>
              <a:rPr lang="de-DE" sz="1400" dirty="0">
                <a:solidFill>
                  <a:srgbClr val="FF0000"/>
                </a:solidFill>
                <a:latin typeface="Consolas"/>
              </a:rPr>
              <a:t>"O"</a:t>
            </a:r>
            <a:r>
              <a:rPr lang="de-DE" sz="1400" dirty="0">
                <a:solidFill>
                  <a:srgbClr val="333333"/>
                </a:solidFill>
                <a:latin typeface="Consolas"/>
              </a:rPr>
              <a:t>
</a:t>
            </a:r>
            <a:r>
              <a:rPr lang="de-DE" sz="1400" dirty="0">
                <a:solidFill>
                  <a:srgbClr val="66CC66"/>
                </a:solidFill>
                <a:latin typeface="Consolas"/>
              </a:rPr>
              <a:t>}</a:t>
            </a:r>
            <a:endParaRPr lang="de-DE" sz="1400" dirty="0"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96240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4AD5FD-5C18-9A17-C956-CAFC9C254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Wieso JSON?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338AD3-0934-65CB-3F60-89B9A1567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Kompakte Datendarstellung</a:t>
            </a:r>
          </a:p>
          <a:p>
            <a:r>
              <a:rPr lang="de-DE" dirty="0"/>
              <a:t>Als String übertragbar</a:t>
            </a:r>
          </a:p>
          <a:p>
            <a:r>
              <a:rPr lang="de-DE" dirty="0"/>
              <a:t>Einfach zu lesen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de-DE" dirty="0"/>
              <a:t>Für Menschen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de-DE" dirty="0"/>
              <a:t>Wichtiger: für Computer :)</a:t>
            </a:r>
          </a:p>
        </p:txBody>
      </p:sp>
    </p:spTree>
    <p:extLst>
      <p:ext uri="{BB962C8B-B14F-4D97-AF65-F5344CB8AC3E}">
        <p14:creationId xmlns:p14="http://schemas.microsoft.com/office/powerpoint/2010/main" val="4272363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B1367B-3C12-7D16-1038-1AB8FD3F6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Web-APIs mit JSON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9EA259-1EE9-CDEA-F641-033C43C49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API: </a:t>
            </a:r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Programming</a:t>
            </a:r>
            <a:r>
              <a:rPr lang="de-DE" dirty="0"/>
              <a:t> Interface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de-DE" dirty="0"/>
              <a:t>Einfacher: Programmier-Schnittstelle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de-DE" dirty="0"/>
          </a:p>
          <a:p>
            <a:r>
              <a:rPr lang="de-DE" dirty="0"/>
              <a:t>Beispiel: wiewarm.ch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de-DE" dirty="0"/>
              <a:t>Für </a:t>
            </a:r>
            <a:r>
              <a:rPr lang="de-DE" dirty="0">
                <a:hlinkClick r:id="rId2"/>
              </a:rPr>
              <a:t>Menschen</a:t>
            </a:r>
            <a:endParaRPr lang="de-DE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de-DE" dirty="0"/>
              <a:t>Als </a:t>
            </a:r>
            <a:r>
              <a:rPr lang="de-DE" dirty="0">
                <a:hlinkClick r:id="rId3"/>
              </a:rPr>
              <a:t>JSON-API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984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AAA6CB-C610-7663-4635-465C8069D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fetch</a:t>
            </a:r>
            <a:r>
              <a:rPr lang="de-DE" dirty="0"/>
              <a:t>()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A04824-A990-144A-4628-A1AD3170E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323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Ziel: aus JavaScript ein JSON-API benützen.</a:t>
            </a:r>
          </a:p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1BA9D6A-11EB-2F0E-8097-71457A42F2E6}"/>
              </a:ext>
            </a:extLst>
          </p:cNvPr>
          <p:cNvSpPr txBox="1"/>
          <p:nvPr/>
        </p:nvSpPr>
        <p:spPr>
          <a:xfrm>
            <a:off x="1426192" y="2620371"/>
            <a:ext cx="10226721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/>
              </a:rPr>
              <a:t>async</a:t>
            </a:r>
            <a:r>
              <a:rPr lang="en-US" sz="1600" dirty="0">
                <a:solidFill>
                  <a:srgbClr val="3B3B3B"/>
                </a:solidFill>
                <a:latin typeface="Consolas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/>
              </a:rPr>
              <a:t>function</a:t>
            </a:r>
            <a:r>
              <a:rPr lang="en-US" sz="1600" dirty="0">
                <a:solidFill>
                  <a:srgbClr val="3B3B3B"/>
                </a:solidFill>
                <a:latin typeface="Consolas"/>
              </a:rPr>
              <a:t> </a:t>
            </a:r>
            <a:r>
              <a:rPr lang="en-US" sz="1600" dirty="0" err="1">
                <a:solidFill>
                  <a:srgbClr val="795E26"/>
                </a:solidFill>
                <a:latin typeface="Consolas"/>
              </a:rPr>
              <a:t>requestTemp</a:t>
            </a:r>
            <a:r>
              <a:rPr lang="en-US" sz="1600" dirty="0">
                <a:solidFill>
                  <a:srgbClr val="3B3B3B"/>
                </a:solidFill>
                <a:latin typeface="Consolas"/>
              </a:rPr>
              <a:t> () {</a:t>
            </a:r>
            <a:endParaRPr lang="de-DE" sz="1600" dirty="0">
              <a:latin typeface="Consolas"/>
            </a:endParaRPr>
          </a:p>
          <a:p>
            <a:r>
              <a:rPr lang="en-US" sz="1600" dirty="0">
                <a:solidFill>
                  <a:srgbClr val="001080"/>
                </a:solidFill>
                <a:latin typeface="Consolas"/>
              </a:rPr>
              <a:t>   </a:t>
            </a:r>
            <a:r>
              <a:rPr lang="en-US" sz="1600" dirty="0">
                <a:solidFill>
                  <a:srgbClr val="AF00DB"/>
                </a:solidFill>
                <a:latin typeface="Consolas"/>
              </a:rPr>
              <a:t>let</a:t>
            </a:r>
            <a:r>
              <a:rPr lang="en-US" sz="1600" dirty="0">
                <a:solidFill>
                  <a:srgbClr val="001080"/>
                </a:solidFill>
                <a:latin typeface="Consolas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/>
              </a:rPr>
              <a:t>fetchPromise</a:t>
            </a:r>
            <a:r>
              <a:rPr lang="en-US" sz="1600" dirty="0">
                <a:solidFill>
                  <a:srgbClr val="3B3B3B"/>
                </a:solidFill>
                <a:latin typeface="Consolas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sz="1600" dirty="0">
                <a:solidFill>
                  <a:srgbClr val="3B3B3B"/>
                </a:solidFill>
                <a:latin typeface="Consolas"/>
              </a:rPr>
              <a:t> </a:t>
            </a:r>
            <a:r>
              <a:rPr lang="en-US" sz="1600" dirty="0">
                <a:solidFill>
                  <a:srgbClr val="795E26"/>
                </a:solidFill>
                <a:latin typeface="Consolas"/>
              </a:rPr>
              <a:t>fetch</a:t>
            </a:r>
            <a:r>
              <a:rPr lang="en-US" sz="1600" dirty="0">
                <a:solidFill>
                  <a:srgbClr val="3B3B3B"/>
                </a:solidFill>
                <a:latin typeface="Consolas"/>
              </a:rPr>
              <a:t>(</a:t>
            </a:r>
            <a:r>
              <a:rPr lang="en-US" sz="1600" dirty="0">
                <a:solidFill>
                  <a:srgbClr val="0070C1"/>
                </a:solidFill>
                <a:latin typeface="Consolas"/>
              </a:rPr>
              <a:t>'</a:t>
            </a:r>
            <a:r>
              <a:rPr lang="en-US" sz="1600" dirty="0">
                <a:solidFill>
                  <a:srgbClr val="000000"/>
                </a:solidFill>
                <a:latin typeface="Consolas"/>
                <a:hlinkClick r:id="rId3"/>
              </a:rPr>
              <a:t>https://www.wiewarm.ch/api/v1/temperature.json/16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'</a:t>
            </a:r>
            <a:r>
              <a:rPr lang="en-US" sz="1600" dirty="0">
                <a:solidFill>
                  <a:srgbClr val="3B3B3B"/>
                </a:solidFill>
                <a:latin typeface="Consolas"/>
              </a:rPr>
              <a:t>);</a:t>
            </a:r>
            <a:endParaRPr lang="en-US" sz="1600" dirty="0">
              <a:latin typeface="Consolas"/>
            </a:endParaRPr>
          </a:p>
          <a:p>
            <a:r>
              <a:rPr lang="en-US" sz="1600" dirty="0">
                <a:solidFill>
                  <a:srgbClr val="001080"/>
                </a:solidFill>
                <a:latin typeface="Consolas"/>
              </a:rPr>
              <a:t>   </a:t>
            </a:r>
            <a:r>
              <a:rPr lang="en-US" sz="1600" dirty="0">
                <a:solidFill>
                  <a:srgbClr val="AF00DB"/>
                </a:solidFill>
                <a:latin typeface="Consolas"/>
              </a:rPr>
              <a:t>let</a:t>
            </a:r>
            <a:r>
              <a:rPr lang="en-US" sz="1600" dirty="0">
                <a:solidFill>
                  <a:srgbClr val="001080"/>
                </a:solidFill>
                <a:latin typeface="Consolas"/>
              </a:rPr>
              <a:t> response</a:t>
            </a:r>
            <a:r>
              <a:rPr lang="en-US" sz="1600" dirty="0">
                <a:solidFill>
                  <a:srgbClr val="3B3B3B"/>
                </a:solidFill>
                <a:latin typeface="Consolas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sz="1600" dirty="0">
                <a:solidFill>
                  <a:srgbClr val="3B3B3B"/>
                </a:solidFill>
                <a:latin typeface="Consolas"/>
              </a:rPr>
              <a:t> </a:t>
            </a:r>
            <a:r>
              <a:rPr lang="en-US" sz="1600" dirty="0">
                <a:solidFill>
                  <a:srgbClr val="AF00DB"/>
                </a:solidFill>
                <a:latin typeface="Consolas"/>
              </a:rPr>
              <a:t>await</a:t>
            </a:r>
            <a:r>
              <a:rPr lang="en-US" sz="1600" dirty="0">
                <a:solidFill>
                  <a:srgbClr val="3B3B3B"/>
                </a:solidFill>
                <a:latin typeface="Consolas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/>
              </a:rPr>
              <a:t>fetchPromise</a:t>
            </a:r>
            <a:r>
              <a:rPr lang="en-US" sz="1600" dirty="0">
                <a:solidFill>
                  <a:srgbClr val="3B3B3B"/>
                </a:solidFill>
                <a:latin typeface="Consolas"/>
              </a:rPr>
              <a:t>;</a:t>
            </a:r>
            <a:endParaRPr lang="en-US" sz="1600" dirty="0">
              <a:latin typeface="Consolas"/>
            </a:endParaRPr>
          </a:p>
          <a:p>
            <a:r>
              <a:rPr lang="en-US" sz="1600" dirty="0">
                <a:solidFill>
                  <a:srgbClr val="001080"/>
                </a:solidFill>
                <a:latin typeface="Consolas"/>
              </a:rPr>
              <a:t>   </a:t>
            </a:r>
            <a:r>
              <a:rPr lang="en-US" sz="1600" dirty="0">
                <a:solidFill>
                  <a:srgbClr val="AF00DB"/>
                </a:solidFill>
                <a:latin typeface="Consolas"/>
              </a:rPr>
              <a:t>if</a:t>
            </a:r>
            <a:r>
              <a:rPr lang="en-US" sz="1600" dirty="0">
                <a:solidFill>
                  <a:srgbClr val="3B3B3B"/>
                </a:solidFill>
                <a:latin typeface="Consolas"/>
              </a:rPr>
              <a:t> (</a:t>
            </a:r>
            <a:r>
              <a:rPr lang="en-US" sz="1600" dirty="0" err="1">
                <a:solidFill>
                  <a:srgbClr val="001080"/>
                </a:solidFill>
                <a:latin typeface="Consolas"/>
              </a:rPr>
              <a:t>response</a:t>
            </a:r>
            <a:r>
              <a:rPr lang="en-US" sz="1600" dirty="0" err="1">
                <a:solidFill>
                  <a:srgbClr val="3B3B3B"/>
                </a:solidFill>
                <a:latin typeface="Consolas"/>
              </a:rPr>
              <a:t>.</a:t>
            </a:r>
            <a:r>
              <a:rPr lang="en-US" sz="1600" dirty="0" err="1">
                <a:solidFill>
                  <a:srgbClr val="001080"/>
                </a:solidFill>
                <a:latin typeface="Consolas"/>
              </a:rPr>
              <a:t>ok</a:t>
            </a:r>
            <a:r>
              <a:rPr lang="en-US" sz="1600" dirty="0">
                <a:solidFill>
                  <a:srgbClr val="3B3B3B"/>
                </a:solidFill>
                <a:latin typeface="Consolas"/>
              </a:rPr>
              <a:t>) {</a:t>
            </a:r>
            <a:endParaRPr lang="en-US" sz="1600" dirty="0">
              <a:solidFill>
                <a:srgbClr val="000000"/>
              </a:solidFill>
              <a:latin typeface="Consolas"/>
            </a:endParaRPr>
          </a:p>
          <a:p>
            <a:r>
              <a:rPr lang="en-US" sz="1600" dirty="0">
                <a:solidFill>
                  <a:srgbClr val="001080"/>
                </a:solidFill>
                <a:latin typeface="Consolas"/>
              </a:rPr>
              <a:t>      </a:t>
            </a:r>
            <a:r>
              <a:rPr lang="en-US" sz="1600" dirty="0">
                <a:solidFill>
                  <a:srgbClr val="AF00DB"/>
                </a:solidFill>
                <a:latin typeface="Consolas"/>
              </a:rPr>
              <a:t>let</a:t>
            </a:r>
            <a:r>
              <a:rPr lang="en-US" sz="1600" dirty="0">
                <a:solidFill>
                  <a:srgbClr val="001080"/>
                </a:solidFill>
                <a:latin typeface="Consolas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/>
              </a:rPr>
              <a:t>json</a:t>
            </a:r>
            <a:r>
              <a:rPr lang="en-US" sz="1600" dirty="0">
                <a:solidFill>
                  <a:srgbClr val="3B3B3B"/>
                </a:solidFill>
                <a:latin typeface="Consolas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sz="1600" dirty="0">
                <a:solidFill>
                  <a:srgbClr val="3B3B3B"/>
                </a:solidFill>
                <a:latin typeface="Consolas"/>
              </a:rPr>
              <a:t> </a:t>
            </a:r>
            <a:r>
              <a:rPr lang="en-US" sz="1600" dirty="0">
                <a:solidFill>
                  <a:srgbClr val="AF00DB"/>
                </a:solidFill>
                <a:latin typeface="Consolas"/>
              </a:rPr>
              <a:t>await</a:t>
            </a:r>
            <a:r>
              <a:rPr lang="en-US" sz="1600" dirty="0">
                <a:solidFill>
                  <a:srgbClr val="3B3B3B"/>
                </a:solidFill>
                <a:latin typeface="Consolas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/>
              </a:rPr>
              <a:t>response</a:t>
            </a:r>
            <a:r>
              <a:rPr lang="en-US" sz="1600" dirty="0" err="1">
                <a:solidFill>
                  <a:srgbClr val="3B3B3B"/>
                </a:solidFill>
                <a:latin typeface="Consolas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/>
              </a:rPr>
              <a:t>json</a:t>
            </a:r>
            <a:r>
              <a:rPr lang="en-US" sz="1600" dirty="0">
                <a:solidFill>
                  <a:srgbClr val="3B3B3B"/>
                </a:solidFill>
                <a:latin typeface="Consolas"/>
              </a:rPr>
              <a:t>();</a:t>
            </a:r>
            <a:endParaRPr lang="en-US" sz="1600" dirty="0">
              <a:latin typeface="Consolas"/>
            </a:endParaRPr>
          </a:p>
          <a:p>
            <a:r>
              <a:rPr lang="en-US" sz="1600" dirty="0">
                <a:solidFill>
                  <a:srgbClr val="0070C1"/>
                </a:solidFill>
                <a:latin typeface="Consolas"/>
              </a:rPr>
              <a:t>      </a:t>
            </a:r>
            <a:r>
              <a:rPr lang="en-US" sz="1600" dirty="0" err="1">
                <a:solidFill>
                  <a:srgbClr val="0070C1"/>
                </a:solidFill>
                <a:latin typeface="Consolas"/>
              </a:rPr>
              <a:t>tempBodensee</a:t>
            </a:r>
            <a:r>
              <a:rPr lang="en-US" sz="1600" dirty="0" err="1">
                <a:solidFill>
                  <a:srgbClr val="3B3B3B"/>
                </a:solidFill>
                <a:latin typeface="Consolas"/>
              </a:rPr>
              <a:t>.</a:t>
            </a:r>
            <a:r>
              <a:rPr lang="en-US" sz="1600" dirty="0" err="1">
                <a:solidFill>
                  <a:srgbClr val="001080"/>
                </a:solidFill>
                <a:latin typeface="Consolas"/>
              </a:rPr>
              <a:t>textContent</a:t>
            </a:r>
            <a:r>
              <a:rPr lang="en-US" sz="1600" dirty="0">
                <a:solidFill>
                  <a:srgbClr val="3B3B3B"/>
                </a:solidFill>
                <a:latin typeface="Consolas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sz="1600" dirty="0">
                <a:solidFill>
                  <a:srgbClr val="3B3B3B"/>
                </a:solidFill>
                <a:latin typeface="Consolas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/>
              </a:rPr>
              <a:t>json</a:t>
            </a:r>
            <a:r>
              <a:rPr lang="en-US" sz="1600" dirty="0">
                <a:solidFill>
                  <a:srgbClr val="3B3B3B"/>
                </a:solidFill>
                <a:latin typeface="Consolas"/>
              </a:rPr>
              <a:t>[</a:t>
            </a:r>
            <a:r>
              <a:rPr lang="en-US" sz="1600" dirty="0">
                <a:solidFill>
                  <a:srgbClr val="A31515"/>
                </a:solidFill>
                <a:latin typeface="Consolas"/>
              </a:rPr>
              <a:t>'51'</a:t>
            </a:r>
            <a:r>
              <a:rPr lang="en-US" sz="1600" dirty="0">
                <a:solidFill>
                  <a:srgbClr val="3B3B3B"/>
                </a:solidFill>
                <a:latin typeface="Consolas"/>
              </a:rPr>
              <a:t>][</a:t>
            </a:r>
            <a:r>
              <a:rPr lang="en-US" sz="1600" dirty="0">
                <a:solidFill>
                  <a:srgbClr val="A31515"/>
                </a:solidFill>
                <a:latin typeface="Consolas"/>
              </a:rPr>
              <a:t>'temp'</a:t>
            </a:r>
            <a:r>
              <a:rPr lang="en-US" sz="1600" dirty="0">
                <a:solidFill>
                  <a:srgbClr val="001080"/>
                </a:solidFill>
                <a:latin typeface="Consolas"/>
              </a:rPr>
              <a:t>]</a:t>
            </a:r>
            <a:r>
              <a:rPr lang="en-US" sz="1600" dirty="0">
                <a:solidFill>
                  <a:srgbClr val="3B3B3B"/>
                </a:solidFill>
                <a:latin typeface="Consolas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/>
              </a:rPr>
              <a:t>+</a:t>
            </a:r>
            <a:r>
              <a:rPr lang="en-US" sz="1600" dirty="0">
                <a:solidFill>
                  <a:srgbClr val="3B3B3B"/>
                </a:solidFill>
                <a:latin typeface="Consolas"/>
              </a:rPr>
              <a:t> </a:t>
            </a:r>
            <a:r>
              <a:rPr lang="en-US" sz="1600" dirty="0">
                <a:solidFill>
                  <a:srgbClr val="A31515"/>
                </a:solidFill>
                <a:latin typeface="Consolas"/>
              </a:rPr>
              <a:t>'°C'</a:t>
            </a:r>
            <a:r>
              <a:rPr lang="en-US" sz="1600" dirty="0">
                <a:solidFill>
                  <a:srgbClr val="3B3B3B"/>
                </a:solidFill>
                <a:latin typeface="Consolas"/>
              </a:rPr>
              <a:t>;</a:t>
            </a:r>
            <a:endParaRPr lang="en-US" sz="1600" dirty="0">
              <a:latin typeface="Consolas"/>
            </a:endParaRPr>
          </a:p>
          <a:p>
            <a:r>
              <a:rPr lang="en-US" sz="1600" dirty="0">
                <a:solidFill>
                  <a:srgbClr val="3B3B3B"/>
                </a:solidFill>
                <a:latin typeface="Consolas"/>
              </a:rPr>
              <a:t>}</a:t>
            </a:r>
            <a:endParaRPr lang="en-US" sz="1600" dirty="0">
              <a:latin typeface="Consolas"/>
            </a:endParaRPr>
          </a:p>
          <a:p>
            <a:endParaRPr lang="en-US" sz="1600" dirty="0">
              <a:solidFill>
                <a:srgbClr val="3B3B3B"/>
              </a:solidFill>
              <a:latin typeface="Consolas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6E53884-2F8D-B613-53BE-2415B79035B4}"/>
              </a:ext>
            </a:extLst>
          </p:cNvPr>
          <p:cNvSpPr/>
          <p:nvPr/>
        </p:nvSpPr>
        <p:spPr>
          <a:xfrm>
            <a:off x="3798451" y="2842234"/>
            <a:ext cx="875731" cy="318447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801EBAF1-7803-9E9D-8FB3-443087489E8F}"/>
              </a:ext>
            </a:extLst>
          </p:cNvPr>
          <p:cNvSpPr txBox="1">
            <a:spLocks/>
          </p:cNvSpPr>
          <p:nvPr/>
        </p:nvSpPr>
        <p:spPr>
          <a:xfrm>
            <a:off x="842749" y="4679144"/>
            <a:ext cx="10515600" cy="208239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>
                <a:latin typeface="Consolas"/>
              </a:rPr>
              <a:t>fetch</a:t>
            </a:r>
            <a:r>
              <a:rPr lang="de-DE" dirty="0">
                <a:latin typeface="Consolas"/>
              </a:rPr>
              <a:t>()</a:t>
            </a:r>
            <a:r>
              <a:rPr lang="de-DE" dirty="0"/>
              <a:t>: HTTP Request für eine URL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de-DE" dirty="0"/>
              <a:t>Dauert vielleicht lange... gibt darum eine </a:t>
            </a:r>
            <a:r>
              <a:rPr lang="de-DE" dirty="0" err="1"/>
              <a:t>Promise</a:t>
            </a:r>
            <a:r>
              <a:rPr lang="de-DE" dirty="0"/>
              <a:t> zurück.</a:t>
            </a:r>
          </a:p>
          <a:p>
            <a:r>
              <a:rPr lang="de-DE" dirty="0" err="1">
                <a:latin typeface="Consolas"/>
              </a:rPr>
              <a:t>await</a:t>
            </a:r>
            <a:r>
              <a:rPr lang="de-DE" dirty="0"/>
              <a:t>: warte, bis </a:t>
            </a:r>
            <a:r>
              <a:rPr lang="de-DE" dirty="0" err="1"/>
              <a:t>Promise</a:t>
            </a:r>
            <a:r>
              <a:rPr lang="de-DE" dirty="0"/>
              <a:t> erfüllt wird.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de-DE" dirty="0"/>
              <a:t>Funktion muss mit </a:t>
            </a:r>
            <a:r>
              <a:rPr lang="de-DE" dirty="0" err="1">
                <a:latin typeface="Consolas"/>
              </a:rPr>
              <a:t>async</a:t>
            </a:r>
            <a:r>
              <a:rPr lang="de-DE" dirty="0">
                <a:latin typeface="Consolas"/>
              </a:rPr>
              <a:t> </a:t>
            </a:r>
            <a:r>
              <a:rPr lang="de-DE" dirty="0"/>
              <a:t>markiert sein.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de-DE" dirty="0"/>
              <a:t>Funktion gibt selber eine </a:t>
            </a:r>
            <a:r>
              <a:rPr lang="de-DE" dirty="0" err="1"/>
              <a:t>Promise</a:t>
            </a:r>
            <a:r>
              <a:rPr lang="de-DE" dirty="0"/>
              <a:t> zurück.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de-DE" dirty="0"/>
              <a:t>Browser blockiert nicht, während er auf eine </a:t>
            </a:r>
            <a:r>
              <a:rPr lang="de-DE" dirty="0" err="1"/>
              <a:t>Promise</a:t>
            </a:r>
            <a:r>
              <a:rPr lang="de-DE" dirty="0"/>
              <a:t> wartet.</a:t>
            </a:r>
          </a:p>
          <a:p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7E83D2D-629D-F208-2DA1-4FFEC3E7F3ED}"/>
              </a:ext>
            </a:extLst>
          </p:cNvPr>
          <p:cNvSpPr/>
          <p:nvPr/>
        </p:nvSpPr>
        <p:spPr>
          <a:xfrm>
            <a:off x="3353587" y="3109415"/>
            <a:ext cx="875731" cy="318447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F50BC20-4E65-FD91-1F76-F50610328AE1}"/>
              </a:ext>
            </a:extLst>
          </p:cNvPr>
          <p:cNvSpPr/>
          <p:nvPr/>
        </p:nvSpPr>
        <p:spPr>
          <a:xfrm>
            <a:off x="1346579" y="2620370"/>
            <a:ext cx="875731" cy="318447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559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build="p"/>
      <p:bldP spid="11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109568-100C-DC77-6714-30F850A5E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HTML</a:t>
            </a:r>
          </a:p>
        </p:txBody>
      </p:sp>
      <p:pic>
        <p:nvPicPr>
          <p:cNvPr id="4" name="Inhaltsplatzhalter 3" descr="Ein Bild, das Handschrift, Hals, Tattoo, Haut enthält.&#10;&#10;Beschreibung automatisch generiert.">
            <a:extLst>
              <a:ext uri="{FF2B5EF4-FFF2-40B4-BE49-F238E27FC236}">
                <a16:creationId xmlns:a16="http://schemas.microsoft.com/office/drawing/2014/main" id="{C0253334-7581-7C35-6D2C-2721A3AEDC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0701" y="1275017"/>
            <a:ext cx="6890354" cy="5183159"/>
          </a:xfrm>
        </p:spPr>
      </p:pic>
    </p:spTree>
    <p:extLst>
      <p:ext uri="{BB962C8B-B14F-4D97-AF65-F5344CB8AC3E}">
        <p14:creationId xmlns:p14="http://schemas.microsoft.com/office/powerpoint/2010/main" val="60817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50B7CD-7A98-99FC-EA5E-49940AB55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Auftrag 1: Web-API konsumieren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E04DE4-7710-5D3A-0F71-633C532B3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>
                <a:hlinkClick r:id="rId2"/>
              </a:rPr>
              <a:t>Auftrag (15m)</a:t>
            </a:r>
            <a:endParaRPr lang="de-CH" dirty="0"/>
          </a:p>
          <a:p>
            <a:pPr lvl="1"/>
            <a:r>
              <a:rPr lang="de-CH" dirty="0" err="1"/>
              <a:t>wiewarm.ch</a:t>
            </a:r>
            <a:r>
              <a:rPr lang="de-CH" dirty="0"/>
              <a:t> auslesen</a:t>
            </a:r>
          </a:p>
          <a:p>
            <a:pPr lvl="1"/>
            <a:r>
              <a:rPr lang="de-CH" dirty="0"/>
              <a:t>Bodenseetemperatur anzeigen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92949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62D830-ABC2-D2E0-BFBA-E70D3F8DA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 eigenes Web-API!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9E36A0-2C48-45FF-D204-245556788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Bisher: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de-DE" dirty="0"/>
              <a:t>JavaScript ist die Sprache des Browsers.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de-DE" dirty="0"/>
          </a:p>
          <a:p>
            <a:pPr>
              <a:buFont typeface="Courier New" panose="020B0604020202020204" pitchFamily="34" charset="0"/>
              <a:buChar char="o"/>
            </a:pPr>
            <a:r>
              <a:rPr lang="de-DE" dirty="0"/>
              <a:t>Neu: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de-DE" dirty="0"/>
              <a:t>JavaScript auf dem Server!</a:t>
            </a:r>
          </a:p>
        </p:txBody>
      </p:sp>
      <p:pic>
        <p:nvPicPr>
          <p:cNvPr id="7" name="Grafik 6" descr="Ein Bild, das Text, Screenshot, Design enthält.&#10;&#10;Automatisch generierte Beschreibung">
            <a:extLst>
              <a:ext uri="{FF2B5EF4-FFF2-40B4-BE49-F238E27FC236}">
                <a16:creationId xmlns:a16="http://schemas.microsoft.com/office/drawing/2014/main" id="{20400266-2B51-54B6-D952-61CAA07C9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885" y="1604963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68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CD17E6-5A73-E8F3-1BC6-CFB867327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err="1"/>
              <a:t>Node.js</a:t>
            </a:r>
            <a:r>
              <a:rPr lang="de-CH"/>
              <a:t> + express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2AEFF1-0E74-590C-CE6C-CC425D164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de-CH" dirty="0"/>
              <a:t>Im Browser wird JavaScript direkt ausgeführt.</a:t>
            </a:r>
          </a:p>
          <a:p>
            <a:r>
              <a:rPr lang="de-CH" dirty="0"/>
              <a:t>Auf dem Server benötigen wir eine JavaScript-Engine:</a:t>
            </a:r>
          </a:p>
          <a:p>
            <a:pPr lvl="1"/>
            <a:r>
              <a:rPr lang="de-CH" dirty="0"/>
              <a:t>node.js – </a:t>
            </a:r>
            <a:r>
              <a:rPr lang="de-CH" dirty="0">
                <a:hlinkClick r:id="rId2"/>
              </a:rPr>
              <a:t>Download</a:t>
            </a:r>
            <a:endParaRPr lang="de-CH" dirty="0"/>
          </a:p>
          <a:p>
            <a:pPr lvl="1"/>
            <a:endParaRPr lang="de-CH"/>
          </a:p>
          <a:p>
            <a:r>
              <a:rPr lang="de-CH" dirty="0"/>
              <a:t>In Visual Studio Code:</a:t>
            </a:r>
          </a:p>
          <a:p>
            <a:pPr lvl="1"/>
            <a:r>
              <a:rPr lang="de-CH" dirty="0"/>
              <a:t>neu starten</a:t>
            </a:r>
          </a:p>
          <a:p>
            <a:pPr lvl="1"/>
            <a:r>
              <a:rPr lang="de-CH" dirty="0"/>
              <a:t>Terminal öffnen (</a:t>
            </a:r>
            <a:r>
              <a:rPr lang="de-CH" b="1" dirty="0" err="1"/>
              <a:t>Ctrl+J</a:t>
            </a:r>
            <a:r>
              <a:rPr lang="de-CH" dirty="0"/>
              <a:t>)</a:t>
            </a:r>
          </a:p>
          <a:p>
            <a:pPr lvl="1"/>
            <a:r>
              <a:rPr lang="de-CH" dirty="0"/>
              <a:t>Projekt initialisieren:</a:t>
            </a:r>
          </a:p>
          <a:p>
            <a:pPr lvl="2"/>
            <a:r>
              <a:rPr lang="de-CH" dirty="0" err="1">
                <a:latin typeface="Consolas"/>
                <a:cs typeface="Consolas" panose="020B0609020204030204" pitchFamily="49" charset="0"/>
              </a:rPr>
              <a:t>npm</a:t>
            </a:r>
            <a:r>
              <a:rPr lang="de-CH" dirty="0">
                <a:latin typeface="Consolas"/>
                <a:cs typeface="Consolas" panose="020B0609020204030204" pitchFamily="49" charset="0"/>
              </a:rPr>
              <a:t> </a:t>
            </a:r>
            <a:r>
              <a:rPr lang="de-CH" dirty="0" err="1">
                <a:latin typeface="Consolas"/>
                <a:cs typeface="Consolas" panose="020B0609020204030204" pitchFamily="49" charset="0"/>
              </a:rPr>
              <a:t>init</a:t>
            </a:r>
            <a:r>
              <a:rPr lang="de-CH" dirty="0">
                <a:latin typeface="Consolas"/>
                <a:cs typeface="Consolas" panose="020B0609020204030204" pitchFamily="49" charset="0"/>
              </a:rPr>
              <a:t> </a:t>
            </a:r>
          </a:p>
          <a:p>
            <a:pPr lvl="1"/>
            <a:r>
              <a:rPr lang="de-CH" dirty="0"/>
              <a:t>HTTP-Server installieren:</a:t>
            </a:r>
          </a:p>
          <a:p>
            <a:pPr lvl="2"/>
            <a:r>
              <a:rPr lang="de-CH" dirty="0" err="1">
                <a:latin typeface="Consolas"/>
                <a:cs typeface="Consolas" panose="020B0609020204030204" pitchFamily="49" charset="0"/>
              </a:rPr>
              <a:t>npm</a:t>
            </a:r>
            <a:r>
              <a:rPr lang="de-CH" dirty="0">
                <a:latin typeface="Consolas"/>
                <a:cs typeface="Consolas" panose="020B0609020204030204" pitchFamily="49" charset="0"/>
              </a:rPr>
              <a:t> </a:t>
            </a:r>
            <a:r>
              <a:rPr lang="de-CH" dirty="0" err="1">
                <a:latin typeface="Consolas"/>
                <a:cs typeface="Consolas" panose="020B0609020204030204" pitchFamily="49" charset="0"/>
              </a:rPr>
              <a:t>install</a:t>
            </a:r>
            <a:r>
              <a:rPr lang="de-CH" dirty="0">
                <a:latin typeface="Consolas"/>
                <a:cs typeface="Consolas" panose="020B0609020204030204" pitchFamily="49" charset="0"/>
              </a:rPr>
              <a:t> express </a:t>
            </a:r>
            <a:r>
              <a:rPr lang="de-CH" dirty="0" err="1">
                <a:latin typeface="Consolas"/>
                <a:cs typeface="Consolas" panose="020B0609020204030204" pitchFamily="49" charset="0"/>
              </a:rPr>
              <a:t>cookie</a:t>
            </a:r>
            <a:r>
              <a:rPr lang="de-CH" dirty="0">
                <a:latin typeface="Consolas"/>
                <a:cs typeface="Consolas" panose="020B0609020204030204" pitchFamily="49" charset="0"/>
              </a:rPr>
              <a:t>-parser</a:t>
            </a:r>
          </a:p>
          <a:p>
            <a:pPr marL="457200" lvl="1" indent="0">
              <a:buNone/>
            </a:pPr>
            <a:endParaRPr lang="de-CH" dirty="0">
              <a:latin typeface="Aptos"/>
              <a:cs typeface="Consolas" panose="020B0609020204030204" pitchFamily="49" charset="0"/>
            </a:endParaRPr>
          </a:p>
          <a:p>
            <a:pPr lvl="1"/>
            <a:endParaRPr lang="de-CH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60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FC9B49-C80D-AE9E-D96D-3F2DD6640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JSON-API: Hello World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60510E9-5561-6986-CE52-356A4CBD8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008" y="1690688"/>
            <a:ext cx="6096000" cy="4025900"/>
          </a:xfrm>
          <a:prstGeom prst="rect">
            <a:avLst/>
          </a:prstGeom>
        </p:spPr>
      </p:pic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777D2842-5774-21B8-0EF3-35A06C564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043" y="1825625"/>
            <a:ext cx="4272195" cy="4351338"/>
          </a:xfrm>
        </p:spPr>
        <p:txBody>
          <a:bodyPr>
            <a:normAutofit/>
          </a:bodyPr>
          <a:lstStyle/>
          <a:p>
            <a:r>
              <a:rPr lang="de-CH" dirty="0"/>
              <a:t>Im Terminal:</a:t>
            </a:r>
          </a:p>
          <a:p>
            <a:pPr lvl="1"/>
            <a:r>
              <a:rPr lang="de-CH" dirty="0" err="1"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lang="de-CH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  <a:cs typeface="Consolas" panose="020B0609020204030204" pitchFamily="49" charset="0"/>
              </a:rPr>
              <a:t>app.js</a:t>
            </a:r>
            <a:endParaRPr lang="de-CH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de-CH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Example</a:t>
            </a:r>
            <a:r>
              <a:rPr lang="de-CH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CH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app</a:t>
            </a:r>
            <a:r>
              <a:rPr lang="de-CH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CH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listening</a:t>
            </a:r>
            <a:r>
              <a:rPr lang="de-CH" sz="2000" dirty="0">
                <a:latin typeface="Consolas" panose="020B0609020204030204" pitchFamily="49" charset="0"/>
                <a:cs typeface="Consolas" panose="020B0609020204030204" pitchFamily="49" charset="0"/>
              </a:rPr>
              <a:t> on </a:t>
            </a:r>
            <a:r>
              <a:rPr lang="de-CH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port</a:t>
            </a:r>
            <a:r>
              <a:rPr lang="de-CH" sz="2000" dirty="0">
                <a:latin typeface="Consolas" panose="020B0609020204030204" pitchFamily="49" charset="0"/>
                <a:cs typeface="Consolas" panose="020B0609020204030204" pitchFamily="49" charset="0"/>
              </a:rPr>
              <a:t> 3000 </a:t>
            </a:r>
          </a:p>
          <a:p>
            <a:pPr lvl="1"/>
            <a:endParaRPr lang="de-CH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de-CH" dirty="0">
                <a:cs typeface="Consolas" panose="020B0609020204030204" pitchFamily="49" charset="0"/>
              </a:rPr>
              <a:t>Im Browser:</a:t>
            </a:r>
            <a:endParaRPr lang="de-CH" dirty="0">
              <a:latin typeface="Consolas" panose="020B0609020204030204" pitchFamily="49" charset="0"/>
              <a:cs typeface="Consolas" panose="020B0609020204030204" pitchFamily="49" charset="0"/>
              <a:hlinkClick r:id="rId3"/>
            </a:endParaRPr>
          </a:p>
          <a:p>
            <a:pPr lvl="1"/>
            <a:r>
              <a:rPr lang="de-CH" dirty="0">
                <a:latin typeface="Consolas" panose="020B0609020204030204" pitchFamily="49" charset="0"/>
                <a:cs typeface="Consolas" panose="020B0609020204030204" pitchFamily="49" charset="0"/>
                <a:hlinkClick r:id="rId4"/>
              </a:rPr>
              <a:t>localhost:3000/hello</a:t>
            </a:r>
            <a:endParaRPr lang="de-CH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83359D2-2439-FEC5-0ABC-9B56228BDE9D}"/>
              </a:ext>
            </a:extLst>
          </p:cNvPr>
          <p:cNvSpPr/>
          <p:nvPr/>
        </p:nvSpPr>
        <p:spPr>
          <a:xfrm>
            <a:off x="1459986" y="3276430"/>
            <a:ext cx="3981444" cy="1100697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993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163035-7A2D-4B83-9E43-BEAE93B82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TicTacToe</a:t>
            </a:r>
            <a:r>
              <a:rPr lang="de-CH" dirty="0"/>
              <a:t> on Server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6E79DC-A0C9-76AC-A3AE-B0E04410E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53860" cy="4351338"/>
          </a:xfrm>
        </p:spPr>
        <p:txBody>
          <a:bodyPr/>
          <a:lstStyle/>
          <a:p>
            <a:r>
              <a:rPr lang="de-CH" dirty="0"/>
              <a:t>Game-Zustand</a:t>
            </a:r>
          </a:p>
          <a:p>
            <a:r>
              <a:rPr lang="de-CH" dirty="0"/>
              <a:t>Routen</a:t>
            </a:r>
          </a:p>
          <a:p>
            <a:pPr lvl="1"/>
            <a:r>
              <a:rPr lang="de-CH" dirty="0"/>
              <a:t>Pfade für HTTP-</a:t>
            </a:r>
            <a:r>
              <a:rPr lang="de-CH" dirty="0" err="1"/>
              <a:t>Requests</a:t>
            </a:r>
            <a:endParaRPr lang="de-CH" dirty="0"/>
          </a:p>
          <a:p>
            <a:pPr lvl="1"/>
            <a:r>
              <a:rPr lang="de-CH" dirty="0"/>
              <a:t>Lesen Request</a:t>
            </a:r>
          </a:p>
          <a:p>
            <a:pPr lvl="1"/>
            <a:r>
              <a:rPr lang="de-CH" dirty="0"/>
              <a:t>Schreiben Response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3314E38-98B2-9C09-884F-EC6374A5D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060" y="365125"/>
            <a:ext cx="6464300" cy="57658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4AFE2FCD-61F7-9E84-C7F0-14ED089A914F}"/>
              </a:ext>
            </a:extLst>
          </p:cNvPr>
          <p:cNvSpPr/>
          <p:nvPr/>
        </p:nvSpPr>
        <p:spPr>
          <a:xfrm>
            <a:off x="5837114" y="1825625"/>
            <a:ext cx="6080066" cy="2056827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2DAE68A-E333-BF90-4609-3E40D6EA5ED1}"/>
              </a:ext>
            </a:extLst>
          </p:cNvPr>
          <p:cNvSpPr/>
          <p:nvPr/>
        </p:nvSpPr>
        <p:spPr>
          <a:xfrm>
            <a:off x="5837114" y="4017389"/>
            <a:ext cx="3711620" cy="854414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584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163035-7A2D-4B83-9E43-BEAE93B82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TicTacToe</a:t>
            </a:r>
            <a:r>
              <a:rPr lang="de-CH" dirty="0"/>
              <a:t> on Server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6E79DC-A0C9-76AC-A3AE-B0E04410E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53860" cy="4351338"/>
          </a:xfrm>
        </p:spPr>
        <p:txBody>
          <a:bodyPr/>
          <a:lstStyle/>
          <a:p>
            <a:r>
              <a:rPr lang="de-CH" dirty="0"/>
              <a:t>Game-Play</a:t>
            </a:r>
          </a:p>
          <a:p>
            <a:r>
              <a:rPr lang="de-CH" dirty="0"/>
              <a:t>URL-Parameter mit :</a:t>
            </a:r>
            <a:r>
              <a:rPr lang="de-CH" dirty="0" err="1"/>
              <a:t>name</a:t>
            </a:r>
            <a:endParaRPr lang="de-CH" dirty="0"/>
          </a:p>
          <a:p>
            <a:pPr lvl="1"/>
            <a:r>
              <a:rPr lang="de-CH" dirty="0"/>
              <a:t>auslesen aus </a:t>
            </a:r>
            <a:r>
              <a:rPr lang="de-CH" dirty="0" err="1"/>
              <a:t>req.params</a:t>
            </a:r>
            <a:endParaRPr lang="de-CH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85DE3B6-5E91-AB70-8EC0-83F6FE5FE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060" y="1825625"/>
            <a:ext cx="5194300" cy="349250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195B1520-C742-399C-7BA8-EC5D115F6A49}"/>
              </a:ext>
            </a:extLst>
          </p:cNvPr>
          <p:cNvSpPr/>
          <p:nvPr/>
        </p:nvSpPr>
        <p:spPr>
          <a:xfrm>
            <a:off x="7173522" y="2226508"/>
            <a:ext cx="751064" cy="324735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B8F9393-185C-8F10-C940-3E4678183977}"/>
              </a:ext>
            </a:extLst>
          </p:cNvPr>
          <p:cNvSpPr/>
          <p:nvPr/>
        </p:nvSpPr>
        <p:spPr>
          <a:xfrm>
            <a:off x="7188512" y="2673012"/>
            <a:ext cx="2115167" cy="324735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09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B7EB98-6137-EECB-128C-50E4EE2FE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TicTacToe</a:t>
            </a:r>
          </a:p>
        </p:txBody>
      </p:sp>
      <p:pic>
        <p:nvPicPr>
          <p:cNvPr id="4" name="Inhaltsplatzhalter 3" descr="Ein Bild, das Screenshot, Symbol, Quadrat, Rechteck enthält.&#10;&#10;Beschreibung automatisch generiert.">
            <a:extLst>
              <a:ext uri="{FF2B5EF4-FFF2-40B4-BE49-F238E27FC236}">
                <a16:creationId xmlns:a16="http://schemas.microsoft.com/office/drawing/2014/main" id="{C540983A-7382-8CB6-8A9D-705BBC8A94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8464" y="1825625"/>
            <a:ext cx="4295071" cy="4351338"/>
          </a:xfrm>
        </p:spPr>
      </p:pic>
    </p:spTree>
    <p:extLst>
      <p:ext uri="{BB962C8B-B14F-4D97-AF65-F5344CB8AC3E}">
        <p14:creationId xmlns:p14="http://schemas.microsoft.com/office/powerpoint/2010/main" val="14440593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976189-1834-9FAD-EA8D-92596DF97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err="1"/>
              <a:t>TicTacToe</a:t>
            </a:r>
            <a:r>
              <a:rPr lang="de-CH"/>
              <a:t> on Server – Auftrag 2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14339F-65FD-FF1D-D44F-42AB79A4F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err="1"/>
              <a:t>TicTacToe</a:t>
            </a:r>
            <a:r>
              <a:rPr lang="de-CH"/>
              <a:t> Server:</a:t>
            </a:r>
          </a:p>
          <a:p>
            <a:pPr lvl="1"/>
            <a:r>
              <a:rPr lang="de-CH"/>
              <a:t>zwei Routen (game / </a:t>
            </a:r>
            <a:r>
              <a:rPr lang="de-CH" err="1"/>
              <a:t>play</a:t>
            </a:r>
            <a:r>
              <a:rPr lang="de-CH"/>
              <a:t>) umsetzen</a:t>
            </a:r>
          </a:p>
          <a:p>
            <a:pPr lvl="1"/>
            <a:r>
              <a:rPr lang="de-CH" err="1"/>
              <a:t>TicTacToe</a:t>
            </a:r>
            <a:r>
              <a:rPr lang="de-CH"/>
              <a:t> spielen ohne User Interface, nur über URLs:</a:t>
            </a:r>
          </a:p>
          <a:p>
            <a:pPr lvl="2"/>
            <a:r>
              <a:rPr lang="de-CH">
                <a:hlinkClick r:id="rId2"/>
              </a:rPr>
              <a:t>http://localhost:3000/game</a:t>
            </a:r>
            <a:endParaRPr lang="de-CH"/>
          </a:p>
          <a:p>
            <a:pPr lvl="2"/>
            <a:r>
              <a:rPr lang="de-CH">
                <a:hlinkClick r:id="rId3"/>
              </a:rPr>
              <a:t>http://localhost:3000/play/3/X</a:t>
            </a:r>
            <a:endParaRPr lang="de-CH"/>
          </a:p>
          <a:p>
            <a:pPr lvl="2"/>
            <a:endParaRPr lang="de-CH"/>
          </a:p>
          <a:p>
            <a:r>
              <a:rPr lang="de-CH"/>
              <a:t>Verbindung zum HTML</a:t>
            </a:r>
          </a:p>
          <a:p>
            <a:pPr lvl="1"/>
            <a:r>
              <a:rPr lang="de-CH"/>
              <a:t>Button Click-Handlers rufen </a:t>
            </a:r>
            <a:r>
              <a:rPr lang="de-CH" err="1"/>
              <a:t>WebAPIs</a:t>
            </a:r>
            <a:r>
              <a:rPr lang="de-CH"/>
              <a:t> mit </a:t>
            </a:r>
            <a:r>
              <a:rPr lang="de-CH" err="1"/>
              <a:t>fetch</a:t>
            </a:r>
            <a:r>
              <a:rPr lang="de-CH"/>
              <a:t>() auf.</a:t>
            </a:r>
          </a:p>
          <a:p>
            <a:pPr lvl="1"/>
            <a:r>
              <a:rPr lang="de-CH"/>
              <a:t>HTML wird dem JSON entsprechend angepasst</a:t>
            </a:r>
          </a:p>
          <a:p>
            <a:pPr lvl="2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6814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9174A8-463C-F527-1F32-62969CDE2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Ausblick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2D79C75-3C72-DA30-387C-5758E8BC7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 err="1"/>
              <a:t>TicTacToe</a:t>
            </a:r>
            <a:r>
              <a:rPr lang="de-DE" dirty="0"/>
              <a:t> Server-Game fertig</a:t>
            </a:r>
          </a:p>
          <a:p>
            <a:r>
              <a:rPr lang="de-DE" dirty="0"/>
              <a:t>Gegeneinander antreten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de-DE" dirty="0"/>
              <a:t>Server muss erreichbar sein...</a:t>
            </a:r>
          </a:p>
          <a:p>
            <a:r>
              <a:rPr lang="de-DE" dirty="0"/>
              <a:t>Security diskutieren.</a:t>
            </a:r>
          </a:p>
        </p:txBody>
      </p:sp>
    </p:spTree>
    <p:extLst>
      <p:ext uri="{BB962C8B-B14F-4D97-AF65-F5344CB8AC3E}">
        <p14:creationId xmlns:p14="http://schemas.microsoft.com/office/powerpoint/2010/main" val="18228670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77910F-5DC8-4ECA-C384-4BF1DC76D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Statische Dateien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1EA7C2C-F132-12F1-6F53-331EFAF20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6276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de-DE" dirty="0"/>
              <a:t>Ziel: Webserver liefert alles von einer Adresse: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de-DE" dirty="0"/>
              <a:t>Web-APIs: </a:t>
            </a:r>
            <a:r>
              <a:rPr lang="de-DE" dirty="0" err="1">
                <a:latin typeface="Consolas" panose="020B0609020204030204" pitchFamily="49" charset="0"/>
                <a:cs typeface="Consolas" panose="020B0609020204030204" pitchFamily="49" charset="0"/>
              </a:rPr>
              <a:t>fetch</a:t>
            </a:r>
            <a:r>
              <a:rPr lang="de-DE" dirty="0">
                <a:latin typeface="Consolas" panose="020B0609020204030204" pitchFamily="49" charset="0"/>
                <a:cs typeface="Consolas" panose="020B0609020204030204" pitchFamily="49" charset="0"/>
              </a:rPr>
              <a:t>('/game')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de-DE" dirty="0"/>
              <a:t>HTML, CSS, JS-Dateien für den Browser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de-DE" dirty="0"/>
          </a:p>
          <a:p>
            <a:r>
              <a:rPr lang="de-DE" dirty="0"/>
              <a:t>Letztere </a:t>
            </a:r>
            <a:r>
              <a:rPr lang="de-DE" dirty="0" err="1"/>
              <a:t>heissen</a:t>
            </a:r>
            <a:r>
              <a:rPr lang="de-DE" dirty="0"/>
              <a:t> "statisch", weil sie nicht dynamisch vom Server verändert werden.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de-DE" dirty="0"/>
              <a:t>In einem Ordner '</a:t>
            </a:r>
            <a:r>
              <a:rPr lang="de-DE" dirty="0" err="1"/>
              <a:t>static</a:t>
            </a:r>
            <a:r>
              <a:rPr lang="de-DE" dirty="0"/>
              <a:t>' abgelegt.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de-DE" dirty="0"/>
              <a:t>Express anweisen, diese Dateien auszuliefern.</a:t>
            </a:r>
          </a:p>
        </p:txBody>
      </p:sp>
      <p:pic>
        <p:nvPicPr>
          <p:cNvPr id="4" name="Grafik 3" descr="Ein Bild, das Text, Screenshot, Schrift enthält.&#10;&#10;Beschreibung automatisch generiert.">
            <a:extLst>
              <a:ext uri="{FF2B5EF4-FFF2-40B4-BE49-F238E27FC236}">
                <a16:creationId xmlns:a16="http://schemas.microsoft.com/office/drawing/2014/main" id="{01B8B3C4-D112-AD78-EDFD-CAAF3466F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810" y="4859621"/>
            <a:ext cx="5762344" cy="1318485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87970919-2484-1A80-AC16-19E57D494BDD}"/>
              </a:ext>
            </a:extLst>
          </p:cNvPr>
          <p:cNvGrpSpPr/>
          <p:nvPr/>
        </p:nvGrpSpPr>
        <p:grpSpPr>
          <a:xfrm>
            <a:off x="6204154" y="743964"/>
            <a:ext cx="2281083" cy="3692770"/>
            <a:chOff x="6204154" y="743964"/>
            <a:chExt cx="2281083" cy="3692770"/>
          </a:xfrm>
        </p:grpSpPr>
        <p:pic>
          <p:nvPicPr>
            <p:cNvPr id="5" name="Grafik 4" descr="Ein Bild, das Text, Screenshot, Schrift, Zahl enthält.&#10;&#10;Beschreibung automatisch generiert.">
              <a:extLst>
                <a:ext uri="{FF2B5EF4-FFF2-40B4-BE49-F238E27FC236}">
                  <a16:creationId xmlns:a16="http://schemas.microsoft.com/office/drawing/2014/main" id="{CC67BC2A-AD63-D2E6-C404-A69CB7AA2C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55848" y="743964"/>
              <a:ext cx="2124114" cy="3692770"/>
            </a:xfrm>
            <a:prstGeom prst="rect">
              <a:avLst/>
            </a:prstGeom>
          </p:spPr>
        </p:pic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85371FCD-3131-4EB3-BBAD-63A38A72C151}"/>
                </a:ext>
              </a:extLst>
            </p:cNvPr>
            <p:cNvSpPr/>
            <p:nvPr/>
          </p:nvSpPr>
          <p:spPr>
            <a:xfrm>
              <a:off x="6204154" y="2074606"/>
              <a:ext cx="2281083" cy="1022554"/>
            </a:xfrm>
            <a:custGeom>
              <a:avLst/>
              <a:gdLst>
                <a:gd name="connsiteX0" fmla="*/ 0 w 2281083"/>
                <a:gd name="connsiteY0" fmla="*/ 0 h 1022554"/>
                <a:gd name="connsiteX1" fmla="*/ 501838 w 2281083"/>
                <a:gd name="connsiteY1" fmla="*/ 0 h 1022554"/>
                <a:gd name="connsiteX2" fmla="*/ 1094920 w 2281083"/>
                <a:gd name="connsiteY2" fmla="*/ 0 h 1022554"/>
                <a:gd name="connsiteX3" fmla="*/ 1688001 w 2281083"/>
                <a:gd name="connsiteY3" fmla="*/ 0 h 1022554"/>
                <a:gd name="connsiteX4" fmla="*/ 2281083 w 2281083"/>
                <a:gd name="connsiteY4" fmla="*/ 0 h 1022554"/>
                <a:gd name="connsiteX5" fmla="*/ 2281083 w 2281083"/>
                <a:gd name="connsiteY5" fmla="*/ 521503 h 1022554"/>
                <a:gd name="connsiteX6" fmla="*/ 2281083 w 2281083"/>
                <a:gd name="connsiteY6" fmla="*/ 1022554 h 1022554"/>
                <a:gd name="connsiteX7" fmla="*/ 1688001 w 2281083"/>
                <a:gd name="connsiteY7" fmla="*/ 1022554 h 1022554"/>
                <a:gd name="connsiteX8" fmla="*/ 1140542 w 2281083"/>
                <a:gd name="connsiteY8" fmla="*/ 1022554 h 1022554"/>
                <a:gd name="connsiteX9" fmla="*/ 638703 w 2281083"/>
                <a:gd name="connsiteY9" fmla="*/ 1022554 h 1022554"/>
                <a:gd name="connsiteX10" fmla="*/ 0 w 2281083"/>
                <a:gd name="connsiteY10" fmla="*/ 1022554 h 1022554"/>
                <a:gd name="connsiteX11" fmla="*/ 0 w 2281083"/>
                <a:gd name="connsiteY11" fmla="*/ 541954 h 1022554"/>
                <a:gd name="connsiteX12" fmla="*/ 0 w 2281083"/>
                <a:gd name="connsiteY12" fmla="*/ 0 h 102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81083" h="1022554" fill="none" extrusionOk="0">
                  <a:moveTo>
                    <a:pt x="0" y="0"/>
                  </a:moveTo>
                  <a:cubicBezTo>
                    <a:pt x="110458" y="14274"/>
                    <a:pt x="356608" y="6434"/>
                    <a:pt x="501838" y="0"/>
                  </a:cubicBezTo>
                  <a:cubicBezTo>
                    <a:pt x="647068" y="-6434"/>
                    <a:pt x="923573" y="13604"/>
                    <a:pt x="1094920" y="0"/>
                  </a:cubicBezTo>
                  <a:cubicBezTo>
                    <a:pt x="1266267" y="-13604"/>
                    <a:pt x="1423209" y="17385"/>
                    <a:pt x="1688001" y="0"/>
                  </a:cubicBezTo>
                  <a:cubicBezTo>
                    <a:pt x="1952793" y="-17385"/>
                    <a:pt x="2031614" y="-29356"/>
                    <a:pt x="2281083" y="0"/>
                  </a:cubicBezTo>
                  <a:cubicBezTo>
                    <a:pt x="2291902" y="223293"/>
                    <a:pt x="2259580" y="289986"/>
                    <a:pt x="2281083" y="521503"/>
                  </a:cubicBezTo>
                  <a:cubicBezTo>
                    <a:pt x="2302586" y="753020"/>
                    <a:pt x="2266906" y="894221"/>
                    <a:pt x="2281083" y="1022554"/>
                  </a:cubicBezTo>
                  <a:cubicBezTo>
                    <a:pt x="2070377" y="1036208"/>
                    <a:pt x="1948493" y="1037696"/>
                    <a:pt x="1688001" y="1022554"/>
                  </a:cubicBezTo>
                  <a:cubicBezTo>
                    <a:pt x="1427509" y="1007412"/>
                    <a:pt x="1327418" y="1030046"/>
                    <a:pt x="1140542" y="1022554"/>
                  </a:cubicBezTo>
                  <a:cubicBezTo>
                    <a:pt x="953666" y="1015062"/>
                    <a:pt x="878967" y="1012525"/>
                    <a:pt x="638703" y="1022554"/>
                  </a:cubicBezTo>
                  <a:cubicBezTo>
                    <a:pt x="398439" y="1032583"/>
                    <a:pt x="256087" y="1018161"/>
                    <a:pt x="0" y="1022554"/>
                  </a:cubicBezTo>
                  <a:cubicBezTo>
                    <a:pt x="-8779" y="893555"/>
                    <a:pt x="-10985" y="761511"/>
                    <a:pt x="0" y="541954"/>
                  </a:cubicBezTo>
                  <a:cubicBezTo>
                    <a:pt x="10985" y="322397"/>
                    <a:pt x="18751" y="193713"/>
                    <a:pt x="0" y="0"/>
                  </a:cubicBezTo>
                  <a:close/>
                </a:path>
                <a:path w="2281083" h="1022554" stroke="0" extrusionOk="0">
                  <a:moveTo>
                    <a:pt x="0" y="0"/>
                  </a:moveTo>
                  <a:cubicBezTo>
                    <a:pt x="171780" y="-2742"/>
                    <a:pt x="357338" y="-14008"/>
                    <a:pt x="615892" y="0"/>
                  </a:cubicBezTo>
                  <a:cubicBezTo>
                    <a:pt x="874446" y="14008"/>
                    <a:pt x="946395" y="-13989"/>
                    <a:pt x="1231785" y="0"/>
                  </a:cubicBezTo>
                  <a:cubicBezTo>
                    <a:pt x="1517175" y="13989"/>
                    <a:pt x="1944025" y="-34150"/>
                    <a:pt x="2281083" y="0"/>
                  </a:cubicBezTo>
                  <a:cubicBezTo>
                    <a:pt x="2279852" y="208576"/>
                    <a:pt x="2301283" y="409438"/>
                    <a:pt x="2281083" y="531728"/>
                  </a:cubicBezTo>
                  <a:cubicBezTo>
                    <a:pt x="2260883" y="654018"/>
                    <a:pt x="2284686" y="807626"/>
                    <a:pt x="2281083" y="1022554"/>
                  </a:cubicBezTo>
                  <a:cubicBezTo>
                    <a:pt x="2065735" y="1042142"/>
                    <a:pt x="1924499" y="1014589"/>
                    <a:pt x="1756434" y="1022554"/>
                  </a:cubicBezTo>
                  <a:cubicBezTo>
                    <a:pt x="1588369" y="1030519"/>
                    <a:pt x="1396423" y="1008932"/>
                    <a:pt x="1231785" y="1022554"/>
                  </a:cubicBezTo>
                  <a:cubicBezTo>
                    <a:pt x="1067147" y="1036176"/>
                    <a:pt x="881788" y="1034436"/>
                    <a:pt x="615892" y="1022554"/>
                  </a:cubicBezTo>
                  <a:cubicBezTo>
                    <a:pt x="349996" y="1010672"/>
                    <a:pt x="263145" y="1029147"/>
                    <a:pt x="0" y="1022554"/>
                  </a:cubicBezTo>
                  <a:cubicBezTo>
                    <a:pt x="-15276" y="870707"/>
                    <a:pt x="-17744" y="670469"/>
                    <a:pt x="0" y="531728"/>
                  </a:cubicBezTo>
                  <a:cubicBezTo>
                    <a:pt x="17744" y="392987"/>
                    <a:pt x="13559" y="210169"/>
                    <a:pt x="0" y="0"/>
                  </a:cubicBezTo>
                  <a:close/>
                </a:path>
              </a:pathLst>
            </a:custGeom>
            <a:solidFill>
              <a:srgbClr val="E97132">
                <a:alpha val="30000"/>
              </a:srgbClr>
            </a:solidFill>
            <a:ln w="5715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3123649143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50406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967DE4-599B-413E-03EC-1A1A1DF36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CSS</a:t>
            </a:r>
          </a:p>
        </p:txBody>
      </p:sp>
      <p:pic>
        <p:nvPicPr>
          <p:cNvPr id="4" name="Inhaltsplatzhalter 3" descr="html_css_3.jpg">
            <a:extLst>
              <a:ext uri="{FF2B5EF4-FFF2-40B4-BE49-F238E27FC236}">
                <a16:creationId xmlns:a16="http://schemas.microsoft.com/office/drawing/2014/main" id="{DD4A6ED7-3D1A-BBE2-9440-C085A8708F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2737" y="1834356"/>
            <a:ext cx="6486525" cy="4333875"/>
          </a:xfrm>
        </p:spPr>
      </p:pic>
    </p:spTree>
    <p:extLst>
      <p:ext uri="{BB962C8B-B14F-4D97-AF65-F5344CB8AC3E}">
        <p14:creationId xmlns:p14="http://schemas.microsoft.com/office/powerpoint/2010/main" val="17113040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C32EF4-0737-723D-1B5C-78028F965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Benutzer-Identifizierung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70470B-1449-F623-A273-81BB3E79A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dirty="0"/>
              <a:t>Problem: wie weiss der Browser, ob er X oder O ist?</a:t>
            </a:r>
          </a:p>
          <a:p>
            <a:pPr lvl="1"/>
            <a:r>
              <a:rPr lang="de-CH" dirty="0"/>
              <a:t>Ideen?</a:t>
            </a:r>
          </a:p>
          <a:p>
            <a:pPr lvl="1"/>
            <a:endParaRPr lang="de-CH" dirty="0"/>
          </a:p>
          <a:p>
            <a:r>
              <a:rPr lang="de-CH" dirty="0"/>
              <a:t>Lösung:</a:t>
            </a:r>
          </a:p>
          <a:p>
            <a:pPr lvl="1"/>
            <a:r>
              <a:rPr lang="de-CH" dirty="0"/>
              <a:t>Server muss die Zuteilung vornehmen.</a:t>
            </a:r>
          </a:p>
          <a:p>
            <a:pPr lvl="1"/>
            <a:r>
              <a:rPr lang="de-CH" dirty="0"/>
              <a:t>Aber wie identifiziert er die zwei Spieler?</a:t>
            </a:r>
          </a:p>
          <a:p>
            <a:pPr lvl="1"/>
            <a:endParaRPr lang="de-CH" dirty="0"/>
          </a:p>
          <a:p>
            <a:r>
              <a:rPr lang="de-CH" dirty="0"/>
              <a:t>IP-Adresse?</a:t>
            </a:r>
          </a:p>
          <a:p>
            <a:pPr lvl="1"/>
            <a:r>
              <a:rPr lang="de-CH" dirty="0"/>
              <a:t>kann die gleiche sein (NAT, zwei Spieler auf gleichem Computer...)</a:t>
            </a:r>
          </a:p>
          <a:p>
            <a:r>
              <a:rPr lang="de-CH" dirty="0"/>
              <a:t>Benutzer wählt einen Namen aus</a:t>
            </a:r>
          </a:p>
          <a:p>
            <a:pPr lvl="1"/>
            <a:r>
              <a:rPr lang="de-CH" dirty="0"/>
              <a:t>müssen sicherstellen, dass der Name eindeutig ist.</a:t>
            </a:r>
          </a:p>
          <a:p>
            <a:pPr lvl="1"/>
            <a:r>
              <a:rPr lang="de-CH" dirty="0"/>
              <a:t>könnte von einem böswilligen Mitspieler </a:t>
            </a:r>
            <a:r>
              <a:rPr lang="de-CH" dirty="0" err="1"/>
              <a:t>gespooft</a:t>
            </a:r>
            <a:r>
              <a:rPr lang="de-CH" dirty="0"/>
              <a:t> werden.</a:t>
            </a:r>
          </a:p>
        </p:txBody>
      </p:sp>
    </p:spTree>
    <p:extLst>
      <p:ext uri="{BB962C8B-B14F-4D97-AF65-F5344CB8AC3E}">
        <p14:creationId xmlns:p14="http://schemas.microsoft.com/office/powerpoint/2010/main" val="382905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07F5BD-9D89-66AA-03E8-446D50B8F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Cookies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1CF04E-4910-C7AE-9F18-C2CD2A7EE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Kanonische Antwort: Cookies</a:t>
            </a:r>
          </a:p>
          <a:p>
            <a:r>
              <a:rPr lang="de-CH" dirty="0"/>
              <a:t>Server teilt den Spielern ihre Farbe X oder O zu.</a:t>
            </a:r>
          </a:p>
          <a:p>
            <a:r>
              <a:rPr lang="de-CH" dirty="0"/>
              <a:t>Information wird als Cookie der HTTP-Response mitgegeben.</a:t>
            </a:r>
          </a:p>
          <a:p>
            <a:pPr lvl="1"/>
            <a:r>
              <a:rPr lang="de-CH" dirty="0"/>
              <a:t>Optional: Cookie wird kryptographisch signiert.</a:t>
            </a:r>
          </a:p>
          <a:p>
            <a:r>
              <a:rPr lang="de-CH" dirty="0"/>
              <a:t>Client liefert das Cookie mit jedem Request mit.</a:t>
            </a:r>
          </a:p>
        </p:txBody>
      </p:sp>
      <p:pic>
        <p:nvPicPr>
          <p:cNvPr id="5" name="Grafik 4" descr="Ein Bild, das Snack, Essen, Keks, Backen enthält.&#10;&#10;Automatisch generierte Beschreibung">
            <a:extLst>
              <a:ext uri="{FF2B5EF4-FFF2-40B4-BE49-F238E27FC236}">
                <a16:creationId xmlns:a16="http://schemas.microsoft.com/office/drawing/2014/main" id="{1F32AFAD-E79A-B8C5-82C0-5BD60D149D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06601" y="225659"/>
            <a:ext cx="3281145" cy="22835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24B0142-99CB-E4E1-D2DF-2B4279EE21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6664" y="4706261"/>
            <a:ext cx="7772400" cy="119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09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301301-EBC5-CE77-5956-7460110E3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Cookies (2)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945299-3F22-D6B7-DAA7-F662E9237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97438"/>
            <a:ext cx="66802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3527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52BC4F6-BE56-0A5C-6703-DC860F0B0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060" y="1812457"/>
            <a:ext cx="6210300" cy="4241800"/>
          </a:xfrm>
          <a:prstGeom prst="rect">
            <a:avLst/>
          </a:prstGeom>
          <a:noFill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1163035-7A2D-4B83-9E43-BEAE93B82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TicTacToe</a:t>
            </a:r>
            <a:r>
              <a:rPr lang="de-CH" dirty="0"/>
              <a:t> on Server - Validation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6E79DC-A0C9-76AC-A3AE-B0E04410E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53860" cy="4351338"/>
          </a:xfrm>
        </p:spPr>
        <p:txBody>
          <a:bodyPr/>
          <a:lstStyle/>
          <a:p>
            <a:r>
              <a:rPr lang="de-CH" dirty="0"/>
              <a:t>Ist die Zelle leer?</a:t>
            </a:r>
          </a:p>
          <a:p>
            <a:r>
              <a:rPr lang="de-CH" dirty="0"/>
              <a:t>Der richtige Spieler?</a:t>
            </a:r>
          </a:p>
          <a:p>
            <a:r>
              <a:rPr lang="de-CH" dirty="0"/>
              <a:t>HTTP-Status-Codes:</a:t>
            </a:r>
          </a:p>
          <a:p>
            <a:pPr lvl="1"/>
            <a:r>
              <a:rPr lang="de-CH" dirty="0"/>
              <a:t>403 – </a:t>
            </a:r>
            <a:r>
              <a:rPr lang="de-CH" dirty="0" err="1"/>
              <a:t>Forbidden</a:t>
            </a:r>
            <a:endParaRPr lang="de-CH" dirty="0"/>
          </a:p>
          <a:p>
            <a:pPr lvl="1"/>
            <a:r>
              <a:rPr lang="de-CH" dirty="0"/>
              <a:t>404 – Not </a:t>
            </a:r>
            <a:r>
              <a:rPr lang="de-CH" dirty="0" err="1"/>
              <a:t>Found</a:t>
            </a:r>
            <a:endParaRPr lang="de-CH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95B1520-C742-399C-7BA8-EC5D115F6A49}"/>
              </a:ext>
            </a:extLst>
          </p:cNvPr>
          <p:cNvSpPr/>
          <p:nvPr/>
        </p:nvSpPr>
        <p:spPr>
          <a:xfrm>
            <a:off x="6599941" y="3414010"/>
            <a:ext cx="5032425" cy="324735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337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71B6A5-8149-FCE1-63B1-F55F7A312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Client-</a:t>
            </a:r>
            <a:r>
              <a:rPr lang="de-CH" dirty="0" err="1"/>
              <a:t>side</a:t>
            </a:r>
            <a:r>
              <a:rPr lang="de-CH" dirty="0"/>
              <a:t>: Polling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85BE18-956B-D4E1-556A-5078C90E4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Problem: Wie weiss der Client, ob der Game-State geändert hat?</a:t>
            </a:r>
          </a:p>
          <a:p>
            <a:r>
              <a:rPr lang="de-CH" dirty="0"/>
              <a:t>Idee: Polling</a:t>
            </a:r>
          </a:p>
          <a:p>
            <a:pPr lvl="1"/>
            <a:r>
              <a:rPr lang="de-CH" dirty="0"/>
              <a:t>periodisch </a:t>
            </a:r>
            <a:r>
              <a:rPr lang="de-CH" dirty="0" err="1">
                <a:latin typeface="Consolas" panose="020B0609020204030204" pitchFamily="49" charset="0"/>
                <a:cs typeface="Consolas" panose="020B0609020204030204" pitchFamily="49" charset="0"/>
              </a:rPr>
              <a:t>fetch</a:t>
            </a:r>
            <a:r>
              <a:rPr lang="de-CH" dirty="0">
                <a:latin typeface="Consolas" panose="020B0609020204030204" pitchFamily="49" charset="0"/>
                <a:cs typeface="Consolas" panose="020B0609020204030204" pitchFamily="49" charset="0"/>
              </a:rPr>
              <a:t>('/game') </a:t>
            </a:r>
            <a:r>
              <a:rPr lang="de-CH" dirty="0"/>
              <a:t>aufrufen, bis wir dran sind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A845777-C509-2CCF-EE8B-C7EE2A865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881" y="3221640"/>
            <a:ext cx="7140146" cy="363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7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4ED5A5-CA1A-CEF6-6DC5-CD9C4DD92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Auftrag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535040-068C-2E78-F1CF-B2A3B0F33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... auf dem Wiki</a:t>
            </a:r>
          </a:p>
          <a:p>
            <a:r>
              <a:rPr lang="de-CH" dirty="0"/>
              <a:t>Teil 1: </a:t>
            </a:r>
            <a:r>
              <a:rPr lang="de-CH" dirty="0" err="1"/>
              <a:t>TicTacToe</a:t>
            </a:r>
            <a:r>
              <a:rPr lang="de-CH" dirty="0"/>
              <a:t> zum Laufen bringen!</a:t>
            </a:r>
          </a:p>
          <a:p>
            <a:pPr lvl="1"/>
            <a:r>
              <a:rPr lang="de-CH" dirty="0"/>
              <a:t>Wiki hat viele Ideen und </a:t>
            </a:r>
            <a:r>
              <a:rPr lang="de-CH" dirty="0" err="1"/>
              <a:t>Snippets</a:t>
            </a:r>
            <a:endParaRPr lang="de-CH" dirty="0"/>
          </a:p>
          <a:p>
            <a:pPr lvl="1"/>
            <a:r>
              <a:rPr lang="de-CH" dirty="0"/>
              <a:t>Wenn es gar nicht mehr geht: Referenz-Implementierung auf </a:t>
            </a:r>
            <a:r>
              <a:rPr lang="de-CH" dirty="0" err="1"/>
              <a:t>github.com</a:t>
            </a:r>
            <a:endParaRPr lang="de-CH" dirty="0"/>
          </a:p>
          <a:p>
            <a:pPr lvl="1"/>
            <a:endParaRPr lang="de-CH" dirty="0"/>
          </a:p>
          <a:p>
            <a:r>
              <a:rPr lang="de-CH" dirty="0"/>
              <a:t>Teil 2:</a:t>
            </a:r>
          </a:p>
          <a:p>
            <a:pPr lvl="1"/>
            <a:r>
              <a:rPr lang="de-CH" dirty="0"/>
              <a:t>zu zweit </a:t>
            </a:r>
            <a:r>
              <a:rPr lang="de-CH" dirty="0" err="1"/>
              <a:t>TicTacToe</a:t>
            </a:r>
            <a:r>
              <a:rPr lang="de-CH" dirty="0"/>
              <a:t> spielen</a:t>
            </a:r>
          </a:p>
          <a:p>
            <a:pPr lvl="1"/>
            <a:r>
              <a:rPr lang="de-CH" dirty="0"/>
              <a:t>dafür ins WLAN des </a:t>
            </a:r>
            <a:r>
              <a:rPr lang="de-CH" dirty="0" err="1"/>
              <a:t>AccessPoint</a:t>
            </a:r>
            <a:r>
              <a:rPr lang="de-CH" dirty="0"/>
              <a:t> wechseln</a:t>
            </a:r>
          </a:p>
          <a:p>
            <a:pPr lvl="2"/>
            <a:r>
              <a:rPr lang="de-CH" dirty="0"/>
              <a:t>... damit sich die Clients gegenseitig sehen.</a:t>
            </a:r>
          </a:p>
          <a:p>
            <a:pPr lvl="1"/>
            <a:r>
              <a:rPr lang="de-CH" dirty="0"/>
              <a:t>Was funktioniert, was noch nicht?</a:t>
            </a:r>
          </a:p>
        </p:txBody>
      </p:sp>
    </p:spTree>
    <p:extLst>
      <p:ext uri="{BB962C8B-B14F-4D97-AF65-F5344CB8AC3E}">
        <p14:creationId xmlns:p14="http://schemas.microsoft.com/office/powerpoint/2010/main" val="356143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98A96E-768F-B1A9-DEE2-52A8092DA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Visual Studio Code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AF4870-9B28-588C-DAFD-3A6421E1C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806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Um weiter zu entwickeln, benötigen wir einen guten Editor.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de-DE" dirty="0"/>
              <a:t>Sublime ist kostenpflichtig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de-DE" dirty="0"/>
              <a:t>Notepad++: OK</a:t>
            </a:r>
          </a:p>
          <a:p>
            <a:endParaRPr lang="de-DE" dirty="0"/>
          </a:p>
          <a:p>
            <a:r>
              <a:rPr lang="de-DE" dirty="0"/>
              <a:t>Wirklich gut: Visual Studio Code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de-DE" dirty="0"/>
              <a:t>Open-Source (jeder kann den Code runterladen, verändern, weitergeben)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de-DE" dirty="0"/>
          </a:p>
          <a:p>
            <a:r>
              <a:rPr lang="de-DE" dirty="0"/>
              <a:t>Bitte installieren: </a:t>
            </a:r>
            <a:r>
              <a:rPr lang="de-DE" dirty="0">
                <a:ea typeface="+mn-lt"/>
                <a:cs typeface="+mn-lt"/>
                <a:hlinkClick r:id="rId3"/>
              </a:rPr>
              <a:t>code.visualstudio.com</a:t>
            </a:r>
            <a:endParaRPr lang="de-DE" dirty="0">
              <a:ea typeface="+mn-lt"/>
              <a:cs typeface="+mn-lt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de-DE" dirty="0"/>
              <a:t>Empfohlene Erweiterung: </a:t>
            </a:r>
            <a:r>
              <a:rPr lang="de-DE" dirty="0">
                <a:hlinkClick r:id="rId4"/>
              </a:rPr>
              <a:t>Live Preview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563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FBE904-E00D-EAD2-A0A6-C2B7CF925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Developer Tools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A9C254-209D-F034-78B9-D1501E822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Demo mein Blog</a:t>
            </a:r>
          </a:p>
          <a:p>
            <a:r>
              <a:rPr lang="de-DE" dirty="0"/>
              <a:t>Demo mein HTML</a:t>
            </a:r>
          </a:p>
          <a:p>
            <a:r>
              <a:rPr lang="de-DE" dirty="0" err="1"/>
              <a:t>Dev</a:t>
            </a:r>
            <a:r>
              <a:rPr lang="de-DE" dirty="0"/>
              <a:t>-Tools öffnen</a:t>
            </a:r>
          </a:p>
          <a:p>
            <a:r>
              <a:rPr lang="de-DE" dirty="0"/>
              <a:t>Element in der Sidebar finden</a:t>
            </a:r>
          </a:p>
          <a:p>
            <a:r>
              <a:rPr lang="de-DE" dirty="0"/>
              <a:t>Text ändern ("Hitzefrei")</a:t>
            </a:r>
          </a:p>
          <a:p>
            <a:r>
              <a:rPr lang="de-DE" dirty="0"/>
              <a:t>CSS ein- und ausschalten</a:t>
            </a:r>
          </a:p>
          <a:p>
            <a:r>
              <a:rPr lang="de-DE" dirty="0"/>
              <a:t>Neu laden</a:t>
            </a:r>
          </a:p>
        </p:txBody>
      </p:sp>
    </p:spTree>
    <p:extLst>
      <p:ext uri="{BB962C8B-B14F-4D97-AF65-F5344CB8AC3E}">
        <p14:creationId xmlns:p14="http://schemas.microsoft.com/office/powerpoint/2010/main" val="617174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FDF19B-F3B3-9CD7-31B5-0DED625E8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Javascript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E42C00-26A2-D461-14AE-2C0EF7B5F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Haben bisher gesehen: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de-DE" dirty="0"/>
              <a:t>Struktur (HTML)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de-DE" dirty="0"/>
              <a:t>Formatierung (CSS)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de-DE" dirty="0"/>
          </a:p>
          <a:p>
            <a:r>
              <a:rPr lang="de-DE" dirty="0"/>
              <a:t>Fehlt: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de-DE" dirty="0"/>
              <a:t>Verhalten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de-DE" dirty="0"/>
              <a:t>-&gt; benötigen eine Programmiersprache für den Browser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de-DE" dirty="0"/>
              <a:t>-&gt; </a:t>
            </a:r>
            <a:r>
              <a:rPr lang="de-DE" dirty="0" err="1"/>
              <a:t>Javascript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de-DE" dirty="0"/>
              <a:t>Also </a:t>
            </a:r>
            <a:r>
              <a:rPr lang="de-DE" dirty="0" err="1"/>
              <a:t>known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: </a:t>
            </a:r>
            <a:r>
              <a:rPr lang="de-DE" dirty="0" err="1"/>
              <a:t>ECMAScript</a:t>
            </a:r>
          </a:p>
        </p:txBody>
      </p:sp>
    </p:spTree>
    <p:extLst>
      <p:ext uri="{BB962C8B-B14F-4D97-AF65-F5344CB8AC3E}">
        <p14:creationId xmlns:p14="http://schemas.microsoft.com/office/powerpoint/2010/main" val="316513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A6C116-7B10-0CB5-D278-58C3969C5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Javascript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0DDB7C-ACB8-38DD-9D4B-3E4A458D5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Ziel: </a:t>
            </a:r>
            <a:r>
              <a:rPr lang="de-DE" dirty="0">
                <a:hlinkClick r:id="rId2"/>
              </a:rPr>
              <a:t>Schnaps, Bier, Sirup</a:t>
            </a:r>
            <a:r>
              <a:rPr lang="de-DE" dirty="0"/>
              <a:t> programmieren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de-DE" dirty="0"/>
              <a:t>Informiert das Schankpersonal am Sommerfest, was die Kunden trinken dürfen (je nach Alter)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de-DE" dirty="0"/>
              <a:t>Zusammen Schritt für Schritt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de-DE" dirty="0"/>
          </a:p>
          <a:p>
            <a:r>
              <a:rPr lang="de-DE" dirty="0"/>
              <a:t>Nachher: JS Beispiele (Dies und Das) fertig!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de-DE" dirty="0" err="1"/>
              <a:t>Anschliessend</a:t>
            </a:r>
            <a:r>
              <a:rPr lang="de-DE" dirty="0"/>
              <a:t>: im persönlichen </a:t>
            </a:r>
            <a:r>
              <a:rPr lang="de-DE" dirty="0" err="1"/>
              <a:t>Lernblog</a:t>
            </a:r>
            <a:r>
              <a:rPr lang="de-DE" dirty="0"/>
              <a:t> dokumentieren.</a:t>
            </a:r>
          </a:p>
          <a:p>
            <a:endParaRPr lang="de-DE" dirty="0"/>
          </a:p>
          <a:p>
            <a:r>
              <a:rPr lang="de-DE" dirty="0" err="1"/>
              <a:t>Ev</a:t>
            </a:r>
            <a:r>
              <a:rPr lang="de-DE" dirty="0"/>
              <a:t>: Vorschau auf </a:t>
            </a:r>
            <a:r>
              <a:rPr lang="de-DE" dirty="0">
                <a:hlinkClick r:id="rId3"/>
              </a:rPr>
              <a:t>TicTacToe</a:t>
            </a:r>
          </a:p>
        </p:txBody>
      </p:sp>
    </p:spTree>
    <p:extLst>
      <p:ext uri="{BB962C8B-B14F-4D97-AF65-F5344CB8AC3E}">
        <p14:creationId xmlns:p14="http://schemas.microsoft.com/office/powerpoint/2010/main" val="401613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B7EB98-6137-EECB-128C-50E4EE2FE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TicTacToe</a:t>
            </a:r>
          </a:p>
        </p:txBody>
      </p:sp>
      <p:pic>
        <p:nvPicPr>
          <p:cNvPr id="4" name="Inhaltsplatzhalter 3" descr="Ein Bild, das Screenshot, Symbol, Quadrat, Rechteck enthält.&#10;&#10;Beschreibung automatisch generiert.">
            <a:extLst>
              <a:ext uri="{FF2B5EF4-FFF2-40B4-BE49-F238E27FC236}">
                <a16:creationId xmlns:a16="http://schemas.microsoft.com/office/drawing/2014/main" id="{C540983A-7382-8CB6-8A9D-705BBC8A94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8464" y="1825625"/>
            <a:ext cx="4295071" cy="4351338"/>
          </a:xfrm>
        </p:spPr>
      </p:pic>
    </p:spTree>
    <p:extLst>
      <p:ext uri="{BB962C8B-B14F-4D97-AF65-F5344CB8AC3E}">
        <p14:creationId xmlns:p14="http://schemas.microsoft.com/office/powerpoint/2010/main" val="3190302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1E1326-9E62-9514-46B2-2130412B4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TicTacToe</a:t>
            </a:r>
            <a:r>
              <a:rPr lang="de-DE" dirty="0"/>
              <a:t> – HTML &amp; CSS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896BAB-EDFC-8F8A-F98D-0E904BEBB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Nett wäre ein Container mit 9 Buttons</a:t>
            </a:r>
          </a:p>
          <a:p>
            <a:r>
              <a:rPr lang="de-DE" dirty="0"/>
              <a:t>Formatierung mit </a:t>
            </a:r>
            <a:r>
              <a:rPr lang="de-DE" dirty="0" err="1"/>
              <a:t>GridLayout</a:t>
            </a:r>
          </a:p>
        </p:txBody>
      </p:sp>
      <p:pic>
        <p:nvPicPr>
          <p:cNvPr id="4" name="Grafik 3" descr="Ein Bild, das Text, Screenshot, Schrift, Zahl enthält.&#10;&#10;Beschreibung automatisch generiert.">
            <a:extLst>
              <a:ext uri="{FF2B5EF4-FFF2-40B4-BE49-F238E27FC236}">
                <a16:creationId xmlns:a16="http://schemas.microsoft.com/office/drawing/2014/main" id="{0969319A-C78A-5717-0E99-18A0DAACBD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7177" b="207"/>
          <a:stretch/>
        </p:blipFill>
        <p:spPr>
          <a:xfrm>
            <a:off x="1052052" y="3430314"/>
            <a:ext cx="5220932" cy="236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309758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Larissa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1512</Words>
  <Application>Microsoft Office PowerPoint</Application>
  <PresentationFormat>Breitbild</PresentationFormat>
  <Paragraphs>283</Paragraphs>
  <Slides>35</Slides>
  <Notes>8</Notes>
  <HiddenSlides>4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36" baseType="lpstr">
      <vt:lpstr>Larissa</vt:lpstr>
      <vt:lpstr>HTML &amp; CSS &amp; Javascript</vt:lpstr>
      <vt:lpstr>HTML</vt:lpstr>
      <vt:lpstr>CSS</vt:lpstr>
      <vt:lpstr>Visual Studio Code</vt:lpstr>
      <vt:lpstr>Developer Tools</vt:lpstr>
      <vt:lpstr>Javascript</vt:lpstr>
      <vt:lpstr>Javascript</vt:lpstr>
      <vt:lpstr>TicTacToe</vt:lpstr>
      <vt:lpstr>TicTacToe – HTML &amp; CSS</vt:lpstr>
      <vt:lpstr>TicTacToe – JavaScript</vt:lpstr>
      <vt:lpstr>TicTacToe – JavaScript</vt:lpstr>
      <vt:lpstr>TicTacToe – Let's Go!</vt:lpstr>
      <vt:lpstr>Reflexion</vt:lpstr>
      <vt:lpstr>About State!</vt:lpstr>
      <vt:lpstr>Web-Apps 2024-09-04</vt:lpstr>
      <vt:lpstr>JSON</vt:lpstr>
      <vt:lpstr>Wieso JSON?</vt:lpstr>
      <vt:lpstr>Web-APIs mit JSON</vt:lpstr>
      <vt:lpstr>fetch()</vt:lpstr>
      <vt:lpstr>Auftrag 1: Web-API konsumieren</vt:lpstr>
      <vt:lpstr>Ein eigenes Web-API!</vt:lpstr>
      <vt:lpstr>Node.js + express</vt:lpstr>
      <vt:lpstr>JSON-API: Hello World</vt:lpstr>
      <vt:lpstr>TicTacToe on Server</vt:lpstr>
      <vt:lpstr>TicTacToe on Server</vt:lpstr>
      <vt:lpstr>TicTacToe</vt:lpstr>
      <vt:lpstr>TicTacToe on Server – Auftrag 2</vt:lpstr>
      <vt:lpstr>Ausblick</vt:lpstr>
      <vt:lpstr>Statische Dateien</vt:lpstr>
      <vt:lpstr>Benutzer-Identifizierung</vt:lpstr>
      <vt:lpstr>Cookies</vt:lpstr>
      <vt:lpstr>Cookies (2)</vt:lpstr>
      <vt:lpstr>TicTacToe on Server - Validation</vt:lpstr>
      <vt:lpstr>Client-side: Polling</vt:lpstr>
      <vt:lpstr>Auftrag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/>
  <cp:lastModifiedBy>Hofmann Tom</cp:lastModifiedBy>
  <cp:revision>390</cp:revision>
  <dcterms:created xsi:type="dcterms:W3CDTF">2024-08-20T13:08:37Z</dcterms:created>
  <dcterms:modified xsi:type="dcterms:W3CDTF">2024-09-20T06:15:11Z</dcterms:modified>
</cp:coreProperties>
</file>